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7" r:id="rId2"/>
    <p:sldId id="261" r:id="rId3"/>
    <p:sldId id="262" r:id="rId4"/>
    <p:sldId id="263" r:id="rId5"/>
    <p:sldId id="264" r:id="rId6"/>
    <p:sldId id="280" r:id="rId7"/>
    <p:sldId id="294" r:id="rId8"/>
    <p:sldId id="295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9" r:id="rId23"/>
    <p:sldId id="277" r:id="rId24"/>
    <p:sldId id="291" r:id="rId25"/>
    <p:sldId id="292" r:id="rId26"/>
    <p:sldId id="293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2320-88EB-4039-9F93-5C645F757BD4}" type="datetimeFigureOut">
              <a:rPr lang="en-US" smtClean="0"/>
              <a:pPr/>
              <a:t>8/31/15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A0AA-88BB-4707-89ED-7A6925E02C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2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A55C-4189-4648-B2D0-B47E4BA280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09B9-6232-4636-9111-0A012CF8D0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0456-D8EC-44FE-8035-8B9BA6442AF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9C8F5-B28B-4B0F-B0D7-DAA9E54B46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0162C-347F-4E1B-8E7E-0A7F639F16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A2B47-B0E9-453B-9CA5-9A0A3F605F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E1F7-F677-4FFC-A8CC-5D028CDFCB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E217-8473-4B9F-A58A-36B5D84C4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53ED5-F926-48C0-A9A2-7B80D5FCD02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F870-0AB7-4F40-B437-1591C579F5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DD70-5BD3-4285-868E-52C0B2A257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0469B86-21FC-41E8-91E9-B4B05E6107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27088" y="1916113"/>
            <a:ext cx="7772400" cy="1470025"/>
          </a:xfrm>
        </p:spPr>
        <p:txBody>
          <a:bodyPr/>
          <a:lstStyle/>
          <a:p>
            <a:pPr eaLnBrk="1" hangingPunct="1"/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Vocabulario 4.2</a:t>
            </a:r>
            <a:br>
              <a:rPr lang="es-UY" dirty="0" smtClean="0"/>
            </a:br>
            <a:r>
              <a:rPr lang="es-UY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las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herramientas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http://ts4.mm.bing.net/images/thumbnail.aspx?q=1618010577179&amp;id=b101abddb09d85eb406c14bc9c2c7a05&amp;url=http%3a%2f%2fwww.bigactivities.com%2fcoloring%2ftools%2fhammers%2fimages%2fhammer_saw_wren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2088232" cy="247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cazar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3314" name="Picture 2" descr="http://www.colormegood.com/colormegoodPDFthumbnails/sports/archers/archer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2022887" cy="2602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construir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http://www.epa.state.il.us/small-business/construction-debris/house-constru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3381361" cy="3164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el (la)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agricultor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(a)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http://4.bp.blogspot.com/-tQl4YEzKBMk/TdFNd00RooI/AAAAAAAAATQ/Kk9Q2PBwRCA/s1600/farmer1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218000" cy="1747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la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acera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http://ts4.mm.bing.net/images/thumbnail.aspx?q=1596466801455&amp;id=e0b6babf554ab10b4fda2a2482f10fda&amp;url=http%3a%2f%2fwww.do2learn.com%2fpicturecards%2fimages%2fimageschedule%2fsidewalk_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20888"/>
            <a:ext cx="2100064" cy="2100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el barrio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http://www.supercoloring.com/wp-content/main/2010_04/neighborhood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024336" cy="2639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el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edificio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http://raiseemright.com/wp-content/uploads/2011/01/capitol-buil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348880"/>
            <a:ext cx="2232248" cy="2732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el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rascacielos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http://www.clker.com/cliparts/8/b/1/1/11971042021577256753Boort_Art_Deco_Empire_State_Building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1244576" cy="3296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980728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cruzar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http://www.mtc.ca.gov/planning/bicyclespedestrians/files/SafetyTips1_files/Tip8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2892813" cy="282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doblar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http://etc.usf.edu/clipart/68200/68202/68202_487_W1-1_b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547813" y="1916113"/>
            <a:ext cx="58324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 dirty="0" smtClean="0"/>
              <a:t>avanzado(a)</a:t>
            </a:r>
          </a:p>
          <a:p>
            <a:r>
              <a:rPr lang="es-MX" sz="3600" dirty="0" smtClean="0"/>
              <a:t>	</a:t>
            </a:r>
          </a:p>
          <a:p>
            <a:r>
              <a:rPr lang="es-MX" sz="3600" dirty="0" smtClean="0"/>
              <a:t>	el calendario</a:t>
            </a:r>
          </a:p>
          <a:p>
            <a:endParaRPr lang="es-MX" sz="3600" dirty="0" smtClean="0"/>
          </a:p>
          <a:p>
            <a:r>
              <a:rPr lang="es-MX" sz="3600" dirty="0" smtClean="0"/>
              <a:t>		la civilización</a:t>
            </a:r>
          </a:p>
          <a:p>
            <a:endParaRPr lang="es-MX" sz="3600" dirty="0" smtClean="0"/>
          </a:p>
          <a:p>
            <a:r>
              <a:rPr lang="es-MX" sz="3600" dirty="0" smtClean="0"/>
              <a:t>			la estatua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seguir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 (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i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)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derecho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://www.nzta.govt.nz/resources/traffic-control-devices-manual/sign-specifications/images/r04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348880"/>
            <a:ext cx="2592288" cy="3249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(en) la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esquina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www.lacentralcity.org/images/StreetCorner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67772"/>
            <a:ext cx="3240360" cy="2777451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1547664" y="4941168"/>
            <a:ext cx="23762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la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cuadra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80112" y="2996952"/>
            <a:ext cx="755214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us.123rf.com/400wm/400/400/robophobic/robophobic0702/robophobic070200002/760551-3d-view-of-9-blocks-of-a-model-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3810000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el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sem</a:t>
            </a:r>
            <a:r>
              <a:rPr lang="en-US" sz="4400" dirty="0" err="1" smtClean="0"/>
              <a:t>áforo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coloringpages.us/stoplight-7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628800"/>
            <a:ext cx="511256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antiguo</a:t>
            </a:r>
            <a:r>
              <a:rPr lang="en-US" sz="4000" dirty="0" smtClean="0"/>
              <a:t>(a)</a:t>
            </a:r>
          </a:p>
          <a:p>
            <a:pPr algn="ctr"/>
            <a:r>
              <a:rPr lang="en-US" sz="4000" dirty="0" err="1"/>
              <a:t>l</a:t>
            </a:r>
            <a:r>
              <a:rPr lang="en-US" sz="4000" dirty="0" err="1" smtClean="0"/>
              <a:t>as</a:t>
            </a:r>
            <a:r>
              <a:rPr lang="en-US" sz="4000" dirty="0" smtClean="0"/>
              <a:t> </a:t>
            </a:r>
            <a:r>
              <a:rPr lang="en-US" sz="4000" dirty="0" err="1" smtClean="0"/>
              <a:t>herramientas</a:t>
            </a:r>
            <a:endParaRPr lang="en-US" sz="4000" dirty="0" smtClean="0"/>
          </a:p>
          <a:p>
            <a:pPr algn="ctr"/>
            <a:r>
              <a:rPr lang="en-US" sz="4000" dirty="0" err="1"/>
              <a:t>c</a:t>
            </a:r>
            <a:r>
              <a:rPr lang="en-US" sz="4000" dirty="0" err="1" smtClean="0"/>
              <a:t>azar</a:t>
            </a:r>
            <a:endParaRPr lang="en-US" sz="4000" dirty="0" smtClean="0"/>
          </a:p>
          <a:p>
            <a:pPr algn="ctr"/>
            <a:r>
              <a:rPr lang="en-US" sz="4000" dirty="0" err="1"/>
              <a:t>c</a:t>
            </a:r>
            <a:r>
              <a:rPr lang="en-US" sz="4000" dirty="0" err="1" smtClean="0"/>
              <a:t>onstruir</a:t>
            </a:r>
            <a:endParaRPr lang="en-US" sz="4000" dirty="0" smtClean="0"/>
          </a:p>
          <a:p>
            <a:pPr algn="ctr"/>
            <a:r>
              <a:rPr lang="en-US" sz="4000" dirty="0"/>
              <a:t>e</a:t>
            </a:r>
            <a:r>
              <a:rPr lang="en-US" sz="4000" dirty="0" smtClean="0"/>
              <a:t>l / la </a:t>
            </a:r>
            <a:r>
              <a:rPr lang="en-US" sz="4000" dirty="0" err="1" smtClean="0"/>
              <a:t>agricultor</a:t>
            </a:r>
            <a:r>
              <a:rPr lang="en-US" sz="4000" dirty="0" smtClean="0"/>
              <a:t>(a)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70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628800"/>
            <a:ext cx="511256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l</a:t>
            </a:r>
            <a:r>
              <a:rPr lang="en-US" sz="4000" dirty="0" smtClean="0"/>
              <a:t>a </a:t>
            </a:r>
            <a:r>
              <a:rPr lang="en-US" sz="4000" dirty="0" err="1" smtClean="0"/>
              <a:t>acera</a:t>
            </a:r>
            <a:endParaRPr lang="en-US" sz="4000" dirty="0" smtClean="0"/>
          </a:p>
          <a:p>
            <a:pPr algn="ctr"/>
            <a:r>
              <a:rPr lang="en-US" sz="4000" dirty="0"/>
              <a:t>e</a:t>
            </a:r>
            <a:r>
              <a:rPr lang="en-US" sz="4000" dirty="0" smtClean="0"/>
              <a:t>l barrio</a:t>
            </a:r>
          </a:p>
          <a:p>
            <a:pPr algn="ctr"/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edificio</a:t>
            </a:r>
            <a:endParaRPr lang="en-US" sz="4000" dirty="0" smtClean="0"/>
          </a:p>
          <a:p>
            <a:pPr algn="ctr"/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rascacielos</a:t>
            </a:r>
            <a:endParaRPr lang="en-US" sz="4000" dirty="0" smtClean="0"/>
          </a:p>
          <a:p>
            <a:pPr algn="ctr"/>
            <a:r>
              <a:rPr lang="en-US" sz="4000" dirty="0" err="1" smtClean="0"/>
              <a:t>cruzar</a:t>
            </a:r>
            <a:endParaRPr lang="en-US" sz="40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294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628800"/>
            <a:ext cx="511256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d</a:t>
            </a:r>
            <a:r>
              <a:rPr lang="en-US" sz="4000" dirty="0" err="1" smtClean="0"/>
              <a:t>oblar</a:t>
            </a:r>
            <a:endParaRPr lang="en-US" sz="4000" dirty="0" smtClean="0"/>
          </a:p>
          <a:p>
            <a:pPr algn="ctr"/>
            <a:r>
              <a:rPr lang="en-US" sz="4000" dirty="0" err="1"/>
              <a:t>s</a:t>
            </a:r>
            <a:r>
              <a:rPr lang="en-US" sz="4000" dirty="0" err="1" smtClean="0"/>
              <a:t>eguir</a:t>
            </a:r>
            <a:r>
              <a:rPr lang="en-US" sz="4000" dirty="0" smtClean="0"/>
              <a:t> </a:t>
            </a:r>
            <a:r>
              <a:rPr lang="en-US" sz="4000" dirty="0" err="1" smtClean="0"/>
              <a:t>derecho</a:t>
            </a:r>
            <a:endParaRPr lang="en-US" sz="4000" dirty="0" smtClean="0"/>
          </a:p>
          <a:p>
            <a:pPr algn="ctr"/>
            <a:r>
              <a:rPr lang="en-US" sz="4000" dirty="0" smtClean="0"/>
              <a:t>(en) la </a:t>
            </a:r>
            <a:r>
              <a:rPr lang="en-US" sz="4000" dirty="0" err="1" smtClean="0"/>
              <a:t>esquina</a:t>
            </a:r>
            <a:endParaRPr lang="en-US" sz="4000" dirty="0" smtClean="0"/>
          </a:p>
          <a:p>
            <a:pPr algn="ctr"/>
            <a:r>
              <a:rPr lang="en-US" sz="4000" dirty="0"/>
              <a:t>l</a:t>
            </a:r>
            <a:r>
              <a:rPr lang="en-US" sz="4000" dirty="0" smtClean="0"/>
              <a:t>a </a:t>
            </a:r>
            <a:r>
              <a:rPr lang="en-US" sz="4000" dirty="0" err="1" smtClean="0"/>
              <a:t>cuadra</a:t>
            </a:r>
            <a:endParaRPr lang="en-US" sz="4000" dirty="0" smtClean="0"/>
          </a:p>
          <a:p>
            <a:pPr algn="ctr"/>
            <a:r>
              <a:rPr lang="en-US" sz="4000" smtClean="0"/>
              <a:t>el </a:t>
            </a:r>
            <a:r>
              <a:rPr lang="en-US" sz="4000" dirty="0" err="1" smtClean="0"/>
              <a:t>semáforo</a:t>
            </a:r>
            <a:endParaRPr lang="en-US" sz="40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712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clker.com/cliparts/7/2/2/b/1236268705570905997johnny_automatic_Egyptian_embalming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2664296" cy="1646122"/>
          </a:xfrm>
          <a:prstGeom prst="rect">
            <a:avLst/>
          </a:prstGeom>
          <a:noFill/>
        </p:spPr>
      </p:pic>
      <p:pic>
        <p:nvPicPr>
          <p:cNvPr id="3" name="Picture 2" descr="http://us.123rf.com/400wm/400/400/robophobic/robophobic0702/robophobic070200002/760551-3d-view-of-9-blocks-of-a-model-c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024336" cy="2033867"/>
          </a:xfrm>
          <a:prstGeom prst="rect">
            <a:avLst/>
          </a:prstGeom>
          <a:noFill/>
        </p:spPr>
      </p:pic>
      <p:pic>
        <p:nvPicPr>
          <p:cNvPr id="4" name="Picture 2" descr="http://ts4.mm.bing.net/images/thumbnail.aspx?q=1596466801455&amp;id=e0b6babf554ab10b4fda2a2482f10fda&amp;url=http%3a%2f%2fwww.do2learn.com%2fpicturecards%2fimages%2fimageschedule%2fsidewalk_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212976"/>
            <a:ext cx="2100064" cy="21000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292494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a</a:t>
            </a:r>
            <a:r>
              <a:rPr lang="en-US" sz="3600" dirty="0" err="1" smtClean="0">
                <a:solidFill>
                  <a:srgbClr val="FF0000"/>
                </a:solidFill>
              </a:rPr>
              <a:t>ntiguo</a:t>
            </a:r>
            <a:r>
              <a:rPr lang="en-US" sz="3600" dirty="0" smtClean="0">
                <a:solidFill>
                  <a:srgbClr val="FF0000"/>
                </a:solidFill>
              </a:rPr>
              <a:t>(a)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0799" y="32849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a </a:t>
            </a:r>
            <a:r>
              <a:rPr lang="en-US" sz="3600" dirty="0" err="1" smtClean="0">
                <a:solidFill>
                  <a:srgbClr val="FF0000"/>
                </a:solidFill>
              </a:rPr>
              <a:t>cuadra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86916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a </a:t>
            </a:r>
            <a:r>
              <a:rPr lang="en-US" sz="3600" dirty="0" err="1" smtClean="0">
                <a:solidFill>
                  <a:srgbClr val="FF0000"/>
                </a:solidFill>
              </a:rPr>
              <a:t>acera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8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nzta.govt.nz/resources/traffic-control-devices-manual/sign-specifications/images/r04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2247649" cy="2817705"/>
          </a:xfrm>
          <a:prstGeom prst="rect">
            <a:avLst/>
          </a:prstGeom>
          <a:noFill/>
        </p:spPr>
      </p:pic>
      <p:pic>
        <p:nvPicPr>
          <p:cNvPr id="3" name="Picture 2" descr="http://www.coloringpages.us/stoplight-7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908720"/>
            <a:ext cx="2448272" cy="2448272"/>
          </a:xfrm>
          <a:prstGeom prst="rect">
            <a:avLst/>
          </a:prstGeom>
          <a:noFill/>
        </p:spPr>
      </p:pic>
      <p:pic>
        <p:nvPicPr>
          <p:cNvPr id="4" name="Picture 2" descr="http://4.bp.blogspot.com/-tQl4YEzKBMk/TdFNd00RooI/AAAAAAAAATQ/Kk9Q2PBwRCA/s1600/farmer1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077072"/>
            <a:ext cx="2218000" cy="17475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350100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s</a:t>
            </a:r>
            <a:r>
              <a:rPr lang="en-US" sz="3600" dirty="0" err="1" smtClean="0">
                <a:solidFill>
                  <a:srgbClr val="FF0000"/>
                </a:solidFill>
              </a:rPr>
              <a:t>eguir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derecho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306896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l </a:t>
            </a:r>
            <a:r>
              <a:rPr lang="en-US" sz="3600" dirty="0" err="1" smtClean="0">
                <a:solidFill>
                  <a:srgbClr val="FF0000"/>
                </a:solidFill>
              </a:rPr>
              <a:t>semáforo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3600" y="479715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el / la </a:t>
            </a:r>
            <a:r>
              <a:rPr lang="en-US" sz="3600" dirty="0" err="1" smtClean="0">
                <a:solidFill>
                  <a:srgbClr val="FF0000"/>
                </a:solidFill>
              </a:rPr>
              <a:t>agricultor</a:t>
            </a:r>
            <a:r>
              <a:rPr lang="en-US" sz="3600" dirty="0" smtClean="0">
                <a:solidFill>
                  <a:srgbClr val="FF0000"/>
                </a:solidFill>
              </a:rPr>
              <a:t>(a)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0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s4.mm.bing.net/images/thumbnail.aspx?q=1618010577179&amp;id=b101abddb09d85eb406c14bc9c2c7a05&amp;url=http%3a%2f%2fwww.bigactivities.com%2fcoloring%2ftools%2fhammers%2fimages%2fhammer_saw_wren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2088232" cy="2474943"/>
          </a:xfrm>
          <a:prstGeom prst="rect">
            <a:avLst/>
          </a:prstGeom>
          <a:noFill/>
        </p:spPr>
      </p:pic>
      <p:pic>
        <p:nvPicPr>
          <p:cNvPr id="3" name="Picture 2" descr="http://www.lacentralcity.org/images/StreetCornerDe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52736"/>
            <a:ext cx="2604289" cy="2232247"/>
          </a:xfrm>
          <a:prstGeom prst="rect">
            <a:avLst/>
          </a:prstGeom>
          <a:noFill/>
        </p:spPr>
      </p:pic>
      <p:pic>
        <p:nvPicPr>
          <p:cNvPr id="4" name="Picture 2" descr="http://www.colormegood.com/colormegoodPDFthumbnails/sports/archers/archer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573016"/>
            <a:ext cx="2022887" cy="2602979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491880" y="2852936"/>
            <a:ext cx="23762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342900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    </a:t>
            </a:r>
            <a:r>
              <a:rPr lang="en-US" sz="3600" dirty="0" err="1" smtClean="0">
                <a:solidFill>
                  <a:srgbClr val="FF0000"/>
                </a:solidFill>
              </a:rPr>
              <a:t>las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herramientas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21297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(en) la </a:t>
            </a:r>
            <a:r>
              <a:rPr lang="en-US" sz="3600" dirty="0" err="1" smtClean="0">
                <a:solidFill>
                  <a:srgbClr val="FF0000"/>
                </a:solidFill>
              </a:rPr>
              <a:t>esquina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3651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cazar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547813" y="1916113"/>
            <a:ext cx="58324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 dirty="0" smtClean="0"/>
              <a:t>el monumento</a:t>
            </a:r>
          </a:p>
          <a:p>
            <a:r>
              <a:rPr lang="es-MX" sz="3600" dirty="0" smtClean="0"/>
              <a:t>	</a:t>
            </a:r>
          </a:p>
          <a:p>
            <a:r>
              <a:rPr lang="es-MX" sz="3600" dirty="0" smtClean="0"/>
              <a:t>	el objeto</a:t>
            </a:r>
          </a:p>
          <a:p>
            <a:endParaRPr lang="es-MX" sz="3600" dirty="0" smtClean="0"/>
          </a:p>
          <a:p>
            <a:r>
              <a:rPr lang="es-MX" sz="3600" dirty="0" smtClean="0"/>
              <a:t>		la pirámide</a:t>
            </a:r>
          </a:p>
          <a:p>
            <a:endParaRPr lang="es-MX" sz="3600" dirty="0" smtClean="0"/>
          </a:p>
          <a:p>
            <a:r>
              <a:rPr lang="es-MX" sz="3600" dirty="0" smtClean="0"/>
              <a:t>			la religión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pa.state.il.us/small-business/construction-debris/house-constru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2458182" cy="2300858"/>
          </a:xfrm>
          <a:prstGeom prst="rect">
            <a:avLst/>
          </a:prstGeom>
          <a:noFill/>
        </p:spPr>
      </p:pic>
      <p:pic>
        <p:nvPicPr>
          <p:cNvPr id="4" name="Picture 2" descr="http://www.clker.com/cliparts/8/b/1/1/11971042021577256753Boort_Art_Deco_Empire_State_Building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060848"/>
            <a:ext cx="1244576" cy="3296445"/>
          </a:xfrm>
          <a:prstGeom prst="rect">
            <a:avLst/>
          </a:prstGeom>
          <a:noFill/>
        </p:spPr>
      </p:pic>
      <p:pic>
        <p:nvPicPr>
          <p:cNvPr id="5" name="Picture 2" descr="http://www.mtc.ca.gov/planning/bicyclespedestrians/files/SafetyTips1_files/Tip8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00808"/>
            <a:ext cx="1944216" cy="19010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7624" y="36450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c</a:t>
            </a:r>
            <a:r>
              <a:rPr lang="en-US" sz="3600" dirty="0" err="1" smtClean="0">
                <a:solidFill>
                  <a:srgbClr val="FF0000"/>
                </a:solidFill>
              </a:rPr>
              <a:t>onstruir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37170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cruzar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494116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l </a:t>
            </a:r>
            <a:r>
              <a:rPr lang="en-US" sz="3600" dirty="0" err="1" smtClean="0">
                <a:solidFill>
                  <a:srgbClr val="FF0000"/>
                </a:solidFill>
              </a:rPr>
              <a:t>rascacielos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8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upercoloring.com/wp-content/main/2010_04/neighborhood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2611833" cy="2279655"/>
          </a:xfrm>
          <a:prstGeom prst="rect">
            <a:avLst/>
          </a:prstGeom>
          <a:noFill/>
        </p:spPr>
      </p:pic>
      <p:pic>
        <p:nvPicPr>
          <p:cNvPr id="3" name="Picture 2" descr="http://raiseemright.com/wp-content/uploads/2011/01/capitol-build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24744"/>
            <a:ext cx="2232248" cy="2732006"/>
          </a:xfrm>
          <a:prstGeom prst="rect">
            <a:avLst/>
          </a:prstGeom>
          <a:noFill/>
        </p:spPr>
      </p:pic>
      <p:pic>
        <p:nvPicPr>
          <p:cNvPr id="4" name="Picture 2" descr="http://etc.usf.edu/clipart/68200/68202/68202_487_W1-1_b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077072"/>
            <a:ext cx="2448272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342900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    el barrio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36450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el </a:t>
            </a:r>
            <a:r>
              <a:rPr lang="en-US" sz="3600" dirty="0" err="1" smtClean="0">
                <a:solidFill>
                  <a:srgbClr val="FF0000"/>
                </a:solidFill>
              </a:rPr>
              <a:t>edificio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65313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doblar</a:t>
            </a:r>
            <a:r>
              <a:rPr lang="en-US" sz="3600" dirty="0" smtClean="0">
                <a:solidFill>
                  <a:srgbClr val="FF0000"/>
                </a:solidFill>
              </a:rPr>
              <a:t> (a la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   </a:t>
            </a:r>
            <a:r>
              <a:rPr lang="en-US" sz="3600" dirty="0" err="1" smtClean="0">
                <a:solidFill>
                  <a:srgbClr val="FF0000"/>
                </a:solidFill>
              </a:rPr>
              <a:t>derecha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0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se-up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2480288" cy="1685821"/>
          </a:xfrm>
          <a:prstGeom prst="rect">
            <a:avLst/>
          </a:prstGeom>
        </p:spPr>
      </p:pic>
      <p:pic>
        <p:nvPicPr>
          <p:cNvPr id="3" name="Picture 2" descr="close-up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64904"/>
            <a:ext cx="1399231" cy="3316695"/>
          </a:xfrm>
          <a:prstGeom prst="rect">
            <a:avLst/>
          </a:prstGeom>
        </p:spPr>
      </p:pic>
      <p:pic>
        <p:nvPicPr>
          <p:cNvPr id="4" name="Picture 3" descr="close-up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1612900" cy="162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31409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el </a:t>
            </a:r>
            <a:r>
              <a:rPr lang="en-US" sz="3600" dirty="0" err="1" smtClean="0">
                <a:solidFill>
                  <a:srgbClr val="FF0000"/>
                </a:solidFill>
              </a:rPr>
              <a:t>edificio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328498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</a:t>
            </a:r>
            <a:r>
              <a:rPr lang="en-US" sz="3600" dirty="0" err="1" smtClean="0">
                <a:solidFill>
                  <a:srgbClr val="FF0000"/>
                </a:solidFill>
              </a:rPr>
              <a:t>seguir</a:t>
            </a:r>
            <a:r>
              <a:rPr lang="en-US" sz="3600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</a:t>
            </a:r>
            <a:r>
              <a:rPr lang="en-US" sz="3600" dirty="0" err="1" smtClean="0">
                <a:solidFill>
                  <a:srgbClr val="FF0000"/>
                </a:solidFill>
              </a:rPr>
              <a:t>derecho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3651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el </a:t>
            </a:r>
            <a:r>
              <a:rPr lang="en-US" sz="3600" dirty="0" err="1" smtClean="0">
                <a:solidFill>
                  <a:srgbClr val="FF0000"/>
                </a:solidFill>
              </a:rPr>
              <a:t>rascacielos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se-u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1202337" cy="3206232"/>
          </a:xfrm>
          <a:prstGeom prst="rect">
            <a:avLst/>
          </a:prstGeom>
        </p:spPr>
      </p:pic>
      <p:pic>
        <p:nvPicPr>
          <p:cNvPr id="3" name="Picture 2" descr="close-up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08720"/>
            <a:ext cx="1900405" cy="2966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1340768"/>
            <a:ext cx="2261471" cy="3573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0131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el </a:t>
            </a:r>
            <a:r>
              <a:rPr lang="en-US" sz="3600" dirty="0" err="1" smtClean="0">
                <a:solidFill>
                  <a:srgbClr val="FF0000"/>
                </a:solidFill>
              </a:rPr>
              <a:t>semáforo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39330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</a:rPr>
              <a:t>antiguo</a:t>
            </a:r>
            <a:r>
              <a:rPr lang="en-US" sz="3600" dirty="0" smtClean="0">
                <a:solidFill>
                  <a:srgbClr val="FF0000"/>
                </a:solidFill>
              </a:rPr>
              <a:t> (a)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501317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el /la </a:t>
            </a:r>
            <a:r>
              <a:rPr lang="en-US" sz="3600" dirty="0" err="1" smtClean="0">
                <a:solidFill>
                  <a:srgbClr val="FF0000"/>
                </a:solidFill>
              </a:rPr>
              <a:t>agricultor</a:t>
            </a:r>
            <a:r>
              <a:rPr lang="en-US" sz="3600" dirty="0" smtClean="0">
                <a:solidFill>
                  <a:srgbClr val="FF0000"/>
                </a:solidFill>
              </a:rPr>
              <a:t>(a)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-u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24744"/>
            <a:ext cx="2450486" cy="1818720"/>
          </a:xfrm>
          <a:prstGeom prst="rect">
            <a:avLst/>
          </a:prstGeom>
        </p:spPr>
      </p:pic>
      <p:pic>
        <p:nvPicPr>
          <p:cNvPr id="4" name="Picture 3" descr="close-up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56992"/>
            <a:ext cx="2344888" cy="2363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02" y="285293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</a:rPr>
              <a:t>doblar</a:t>
            </a:r>
            <a:r>
              <a:rPr lang="en-US" sz="3600" dirty="0" smtClean="0">
                <a:solidFill>
                  <a:srgbClr val="FF0000"/>
                </a:solidFill>
              </a:rPr>
              <a:t> (a la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</a:t>
            </a:r>
            <a:r>
              <a:rPr lang="en-US" sz="3600" dirty="0" err="1" smtClean="0">
                <a:solidFill>
                  <a:srgbClr val="FF0000"/>
                </a:solidFill>
              </a:rPr>
              <a:t>izquierda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299695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   </a:t>
            </a:r>
            <a:r>
              <a:rPr lang="en-US" sz="3600" dirty="0" err="1" smtClean="0">
                <a:solidFill>
                  <a:srgbClr val="FF0000"/>
                </a:solidFill>
              </a:rPr>
              <a:t>las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herramientas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458112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el barrio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052736"/>
            <a:ext cx="1921396" cy="19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se-up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2356201" cy="2227346"/>
          </a:xfrm>
          <a:prstGeom prst="rect">
            <a:avLst/>
          </a:prstGeom>
        </p:spPr>
      </p:pic>
      <p:pic>
        <p:nvPicPr>
          <p:cNvPr id="3" name="Picture 2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36712"/>
            <a:ext cx="3200400" cy="2540000"/>
          </a:xfrm>
          <a:prstGeom prst="rect">
            <a:avLst/>
          </a:prstGeom>
        </p:spPr>
      </p:pic>
      <p:pic>
        <p:nvPicPr>
          <p:cNvPr id="5" name="Picture 4" descr="imgres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17032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306896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</a:t>
            </a:r>
            <a:r>
              <a:rPr lang="en-US" sz="3600" dirty="0" err="1" smtClean="0">
                <a:solidFill>
                  <a:srgbClr val="FF0000"/>
                </a:solidFill>
              </a:rPr>
              <a:t>cazar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342900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</a:t>
            </a:r>
            <a:r>
              <a:rPr lang="en-US" sz="3600" dirty="0" err="1" smtClean="0">
                <a:solidFill>
                  <a:srgbClr val="FF0000"/>
                </a:solidFill>
              </a:rPr>
              <a:t>cruzar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522920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la </a:t>
            </a:r>
            <a:r>
              <a:rPr lang="en-US" sz="3600" dirty="0" err="1" smtClean="0">
                <a:solidFill>
                  <a:srgbClr val="FF0000"/>
                </a:solidFill>
              </a:rPr>
              <a:t>cuadra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8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3708400" cy="21844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619672" y="2636912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24744"/>
            <a:ext cx="2796028" cy="209432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788024" y="2564904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mgr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89040"/>
            <a:ext cx="3492500" cy="2324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306896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(en) la </a:t>
            </a:r>
            <a:r>
              <a:rPr lang="en-US" sz="3600" dirty="0" err="1" smtClean="0">
                <a:solidFill>
                  <a:srgbClr val="FF0000"/>
                </a:solidFill>
              </a:rPr>
              <a:t>esquina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32129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la </a:t>
            </a:r>
            <a:r>
              <a:rPr lang="en-US" sz="3600" dirty="0" err="1" smtClean="0">
                <a:solidFill>
                  <a:srgbClr val="FF0000"/>
                </a:solidFill>
              </a:rPr>
              <a:t>acera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465313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</a:rPr>
              <a:t>construir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547813" y="1916113"/>
            <a:ext cx="58324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 dirty="0" smtClean="0"/>
              <a:t>las ruinas</a:t>
            </a:r>
          </a:p>
          <a:p>
            <a:r>
              <a:rPr lang="es-MX" sz="3600" dirty="0" smtClean="0"/>
              <a:t>	</a:t>
            </a:r>
          </a:p>
          <a:p>
            <a:r>
              <a:rPr lang="es-MX" sz="3600" dirty="0" smtClean="0"/>
              <a:t>	el templo</a:t>
            </a:r>
          </a:p>
          <a:p>
            <a:endParaRPr lang="es-MX" sz="3600" dirty="0" smtClean="0"/>
          </a:p>
          <a:p>
            <a:r>
              <a:rPr lang="es-MX" sz="3600" dirty="0" smtClean="0"/>
              <a:t>		la tumba</a:t>
            </a:r>
          </a:p>
          <a:p>
            <a:endParaRPr lang="es-MX" sz="3600" dirty="0" smtClean="0"/>
          </a:p>
          <a:p>
            <a:r>
              <a:rPr lang="es-MX" sz="3600" dirty="0" smtClean="0"/>
              <a:t>			la agricultura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706438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UY" sz="4400" kern="0" dirty="0">
                <a:latin typeface="+mj-lt"/>
                <a:ea typeface="+mj-ea"/>
                <a:cs typeface="+mj-cs"/>
              </a:rPr>
              <a:t>Los cognados</a:t>
            </a: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547813" y="1916113"/>
            <a:ext cx="58324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 dirty="0" smtClean="0"/>
              <a:t>la excavación</a:t>
            </a:r>
          </a:p>
          <a:p>
            <a:r>
              <a:rPr lang="es-MX" sz="3600" dirty="0" smtClean="0"/>
              <a:t>	</a:t>
            </a:r>
          </a:p>
          <a:p>
            <a:r>
              <a:rPr lang="es-MX" sz="3600" dirty="0" smtClean="0"/>
              <a:t>	los toltecas</a:t>
            </a:r>
          </a:p>
          <a:p>
            <a:r>
              <a:rPr lang="es-MX" sz="3600" dirty="0" smtClean="0"/>
              <a:t>	</a:t>
            </a:r>
          </a:p>
          <a:p>
            <a:r>
              <a:rPr lang="es-MX" sz="3600" dirty="0" smtClean="0"/>
              <a:t>		la avenida</a:t>
            </a:r>
          </a:p>
          <a:p>
            <a:endParaRPr lang="es-MX" sz="3600" dirty="0" smtClean="0"/>
          </a:p>
          <a:p>
            <a:r>
              <a:rPr lang="es-MX" sz="3600" dirty="0" smtClean="0"/>
              <a:t>			la catedral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706438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UY" sz="4400" kern="0" dirty="0">
                <a:latin typeface="+mj-lt"/>
                <a:ea typeface="+mj-ea"/>
                <a:cs typeface="+mj-cs"/>
              </a:rPr>
              <a:t>Los cognados</a:t>
            </a: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547813" y="1916113"/>
            <a:ext cx="58324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err="1" smtClean="0"/>
              <a:t>moderno</a:t>
            </a:r>
            <a:r>
              <a:rPr lang="en-US" sz="3600" dirty="0" smtClean="0"/>
              <a:t>(a)</a:t>
            </a:r>
            <a:endParaRPr lang="en-US" sz="3600" dirty="0"/>
          </a:p>
          <a:p>
            <a:r>
              <a:rPr lang="en-US" sz="3600" dirty="0"/>
              <a:t>	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la plaza</a:t>
            </a:r>
          </a:p>
          <a:p>
            <a:r>
              <a:rPr lang="en-US" sz="3600" dirty="0" smtClean="0"/>
              <a:t>	</a:t>
            </a:r>
          </a:p>
          <a:p>
            <a:r>
              <a:rPr lang="en-US" sz="3600" dirty="0" smtClean="0"/>
              <a:t>	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705678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19. city							</a:t>
            </a:r>
            <a:r>
              <a:rPr lang="en-US" sz="3600" dirty="0" smtClean="0">
                <a:solidFill>
                  <a:srgbClr val="D34817"/>
                </a:solidFill>
              </a:rPr>
              <a:t>la ciudad</a:t>
            </a:r>
            <a:r>
              <a:rPr lang="en-US" sz="3600" dirty="0"/>
              <a:t>		</a:t>
            </a:r>
          </a:p>
          <a:p>
            <a:r>
              <a:rPr lang="en-US" sz="3600" dirty="0"/>
              <a:t>20. How do I get to…?				</a:t>
            </a:r>
            <a:r>
              <a:rPr lang="en-US" sz="3600" dirty="0" smtClean="0">
                <a:solidFill>
                  <a:srgbClr val="D34817"/>
                </a:solidFill>
              </a:rPr>
              <a:t>¿</a:t>
            </a:r>
            <a:r>
              <a:rPr lang="en-US" sz="3600" dirty="0" err="1" smtClean="0">
                <a:solidFill>
                  <a:srgbClr val="D34817"/>
                </a:solidFill>
              </a:rPr>
              <a:t>C</a:t>
            </a:r>
            <a:r>
              <a:rPr lang="en-US" sz="3600" dirty="0" err="1" smtClean="0">
                <a:solidFill>
                  <a:srgbClr val="D34817"/>
                </a:solidFill>
              </a:rPr>
              <a:t>ómo</a:t>
            </a:r>
            <a:r>
              <a:rPr lang="en-US" sz="3600" dirty="0" smtClean="0">
                <a:solidFill>
                  <a:srgbClr val="D34817"/>
                </a:solidFill>
              </a:rPr>
              <a:t> </a:t>
            </a:r>
            <a:r>
              <a:rPr lang="en-US" sz="3600" dirty="0" err="1" smtClean="0">
                <a:solidFill>
                  <a:srgbClr val="D34817"/>
                </a:solidFill>
              </a:rPr>
              <a:t>llego</a:t>
            </a:r>
            <a:r>
              <a:rPr lang="en-US" sz="3600" dirty="0" smtClean="0">
                <a:solidFill>
                  <a:srgbClr val="D34817"/>
                </a:solidFill>
              </a:rPr>
              <a:t> a…?</a:t>
            </a:r>
            <a:r>
              <a:rPr lang="en-US" sz="3600" dirty="0"/>
              <a:t>		</a:t>
            </a:r>
          </a:p>
          <a:p>
            <a:r>
              <a:rPr lang="en-US" sz="3600" dirty="0"/>
              <a:t>21. to the right					</a:t>
            </a:r>
            <a:r>
              <a:rPr lang="en-US" sz="3600" dirty="0" smtClean="0">
                <a:solidFill>
                  <a:srgbClr val="D34817"/>
                </a:solidFill>
              </a:rPr>
              <a:t>a la </a:t>
            </a:r>
            <a:r>
              <a:rPr lang="en-US" sz="3600" dirty="0" err="1" smtClean="0">
                <a:solidFill>
                  <a:srgbClr val="D34817"/>
                </a:solidFill>
              </a:rPr>
              <a:t>derecha</a:t>
            </a:r>
            <a:r>
              <a:rPr lang="en-US" sz="3600" dirty="0"/>
              <a:t>			</a:t>
            </a:r>
          </a:p>
          <a:p>
            <a:r>
              <a:rPr lang="en-US" sz="3600" dirty="0"/>
              <a:t>22. to the left </a:t>
            </a:r>
            <a:r>
              <a:rPr lang="en-US" dirty="0"/>
              <a:t>					</a:t>
            </a:r>
            <a:r>
              <a:rPr lang="en-US" sz="3600" dirty="0" smtClean="0">
                <a:solidFill>
                  <a:srgbClr val="D34817"/>
                </a:solidFill>
              </a:rPr>
              <a:t>a la </a:t>
            </a:r>
            <a:r>
              <a:rPr lang="en-US" sz="3600" dirty="0" err="1" smtClean="0">
                <a:solidFill>
                  <a:srgbClr val="D34817"/>
                </a:solidFill>
              </a:rPr>
              <a:t>izquierda</a:t>
            </a:r>
            <a:r>
              <a:rPr lang="en-U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5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705678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23. from 							</a:t>
            </a:r>
            <a:r>
              <a:rPr lang="en-US" sz="3600" dirty="0" err="1" smtClean="0">
                <a:solidFill>
                  <a:srgbClr val="D34817"/>
                </a:solidFill>
              </a:rPr>
              <a:t>desde</a:t>
            </a:r>
            <a:endParaRPr lang="en-US" sz="3600" dirty="0"/>
          </a:p>
          <a:p>
            <a:r>
              <a:rPr lang="en-US" sz="3600" dirty="0"/>
              <a:t>24. between						</a:t>
            </a:r>
            <a:r>
              <a:rPr lang="en-US" sz="3600" dirty="0" smtClean="0">
                <a:solidFill>
                  <a:srgbClr val="D34817"/>
                </a:solidFill>
              </a:rPr>
              <a:t>entre</a:t>
            </a:r>
            <a:endParaRPr lang="en-US" sz="3600" dirty="0"/>
          </a:p>
          <a:p>
            <a:r>
              <a:rPr lang="en-US" sz="3600" dirty="0"/>
              <a:t>25. across from					</a:t>
            </a:r>
            <a:r>
              <a:rPr lang="en-US" sz="3600" dirty="0" err="1" smtClean="0">
                <a:solidFill>
                  <a:srgbClr val="D34817"/>
                </a:solidFill>
              </a:rPr>
              <a:t>frente</a:t>
            </a:r>
            <a:r>
              <a:rPr lang="en-US" sz="3600" dirty="0" smtClean="0">
                <a:solidFill>
                  <a:srgbClr val="D34817"/>
                </a:solidFill>
              </a:rPr>
              <a:t> a</a:t>
            </a:r>
            <a:endParaRPr lang="en-US" sz="3600" dirty="0" smtClean="0"/>
          </a:p>
          <a:p>
            <a:r>
              <a:rPr lang="en-US" sz="3600" dirty="0" smtClean="0"/>
              <a:t>26</a:t>
            </a:r>
            <a:r>
              <a:rPr lang="en-US" sz="3600" dirty="0"/>
              <a:t>. to, until						</a:t>
            </a:r>
            <a:r>
              <a:rPr lang="en-US" sz="3600" dirty="0" smtClean="0">
                <a:solidFill>
                  <a:srgbClr val="D34817"/>
                </a:solidFill>
              </a:rPr>
              <a:t>hasta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109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 smtClean="0">
                <a:latin typeface="+mj-lt"/>
                <a:ea typeface="+mj-ea"/>
                <a:cs typeface="+mj-cs"/>
              </a:rPr>
              <a:t>antiguo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(a)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5364" name="AutoShape 4" descr="http://www.clker.com/cliparts/7/2/2/b/1236268705570905997johnny_automatic_Egyptian_embalming.svg.hi.png"/>
          <p:cNvSpPr>
            <a:spLocks noChangeAspect="1" noChangeArrowheads="1"/>
          </p:cNvSpPr>
          <p:nvPr/>
        </p:nvSpPr>
        <p:spPr bwMode="auto">
          <a:xfrm>
            <a:off x="155575" y="-1676400"/>
            <a:ext cx="5657850" cy="3495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www.clker.com/cliparts/7/2/2/b/1236268705570905997johnny_automatic_Egyptian_embalming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3816424" cy="2357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210</Words>
  <Application>Microsoft Macintosh PowerPoint</Application>
  <PresentationFormat>On-screen Show (4:3)</PresentationFormat>
  <Paragraphs>111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Diseño predeterminado</vt:lpstr>
      <vt:lpstr>  Vocabulario 4.2 español 2  </vt:lpstr>
      <vt:lpstr>Los cognados</vt:lpstr>
      <vt:lpstr>Los cognados</vt:lpstr>
      <vt:lpstr>Los cognados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Angelica Musil</cp:lastModifiedBy>
  <cp:revision>130</cp:revision>
  <dcterms:created xsi:type="dcterms:W3CDTF">2008-10-16T00:38:52Z</dcterms:created>
  <dcterms:modified xsi:type="dcterms:W3CDTF">2015-08-31T14:32:35Z</dcterms:modified>
</cp:coreProperties>
</file>