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7" r:id="rId2"/>
    <p:sldId id="261" r:id="rId3"/>
    <p:sldId id="262" r:id="rId4"/>
    <p:sldId id="263" r:id="rId5"/>
    <p:sldId id="264" r:id="rId6"/>
    <p:sldId id="280" r:id="rId7"/>
    <p:sldId id="292" r:id="rId8"/>
    <p:sldId id="293" r:id="rId9"/>
    <p:sldId id="270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8" r:id="rId20"/>
    <p:sldId id="275" r:id="rId21"/>
    <p:sldId id="276" r:id="rId22"/>
    <p:sldId id="279" r:id="rId23"/>
    <p:sldId id="277" r:id="rId24"/>
    <p:sldId id="291" r:id="rId25"/>
    <p:sldId id="281" r:id="rId26"/>
    <p:sldId id="282" r:id="rId27"/>
    <p:sldId id="283" r:id="rId28"/>
    <p:sldId id="284" r:id="rId29"/>
    <p:sldId id="285" r:id="rId30"/>
    <p:sldId id="288" r:id="rId31"/>
    <p:sldId id="286" r:id="rId32"/>
    <p:sldId id="287" r:id="rId33"/>
    <p:sldId id="289" r:id="rId34"/>
    <p:sldId id="290" r:id="rId3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82320-88EB-4039-9F93-5C645F757BD4}" type="datetimeFigureOut">
              <a:rPr lang="en-US" smtClean="0"/>
              <a:t>8/31/15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5A0AA-88BB-4707-89ED-7A6925E0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56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A55C-4189-4648-B2D0-B47E4BA280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C09B9-6232-4636-9111-0A012CF8D0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0456-D8EC-44FE-8035-8B9BA6442AF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9C8F5-B28B-4B0F-B0D7-DAA9E54B46A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0162C-347F-4E1B-8E7E-0A7F639F16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A2B47-B0E9-453B-9CA5-9A0A3F605F3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EE1F7-F677-4FFC-A8CC-5D028CDFCB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CE217-8473-4B9F-A58A-36B5D84C49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53ED5-F926-48C0-A9A2-7B80D5FCD02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F870-0AB7-4F40-B437-1591C579F5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DDD70-5BD3-4285-868E-52C0B2A2577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0469B86-21FC-41E8-91E9-B4B05E6107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Relationship Id="rId3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4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4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4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27088" y="1916113"/>
            <a:ext cx="7772400" cy="1470025"/>
          </a:xfrm>
        </p:spPr>
        <p:txBody>
          <a:bodyPr/>
          <a:lstStyle/>
          <a:p>
            <a:pPr eaLnBrk="1" hangingPunct="1"/>
            <a:r>
              <a:rPr lang="es-UY" smtClean="0"/>
              <a:t/>
            </a:r>
            <a:br>
              <a:rPr lang="es-UY" smtClean="0"/>
            </a:br>
            <a:r>
              <a:rPr lang="es-UY" smtClean="0"/>
              <a:t/>
            </a:r>
            <a:br>
              <a:rPr lang="es-UY" smtClean="0"/>
            </a:br>
            <a:r>
              <a:rPr lang="es-UY" smtClean="0"/>
              <a:t>Vocabulario 4.1</a:t>
            </a:r>
            <a:br>
              <a:rPr lang="es-UY" smtClean="0"/>
            </a:br>
            <a:r>
              <a:rPr lang="es-UY" smtClean="0"/>
              <a:t>espa</a:t>
            </a:r>
            <a:r>
              <a:rPr lang="en-US" smtClean="0"/>
              <a:t>ñol 2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s-E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UY" sz="4400" kern="0" dirty="0">
                <a:latin typeface="+mj-lt"/>
                <a:ea typeface="+mj-ea"/>
                <a:cs typeface="+mj-cs"/>
              </a:rPr>
              <a:t>el </a:t>
            </a:r>
            <a:r>
              <a:rPr lang="es-UY" sz="4400" kern="0" dirty="0" err="1">
                <a:latin typeface="+mj-lt"/>
                <a:ea typeface="+mj-ea"/>
                <a:cs typeface="+mj-cs"/>
              </a:rPr>
              <a:t>ej</a:t>
            </a:r>
            <a:r>
              <a:rPr lang="en-US" sz="4400" dirty="0" err="1"/>
              <a:t>ército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8196" name="Picture 4" descr="http://www.via-regia.org/eng/viaregiageschichte/images/heer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5381625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latin typeface="+mj-lt"/>
                <a:ea typeface="+mj-ea"/>
                <a:cs typeface="+mj-cs"/>
              </a:rPr>
              <a:t>el (la)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guerrero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(a</a:t>
            </a:r>
            <a:r>
              <a:rPr lang="en-US" sz="4400" kern="0" dirty="0">
                <a:latin typeface="+mj-lt"/>
                <a:ea typeface="+mj-ea"/>
                <a:cs typeface="+mj-cs"/>
              </a:rPr>
              <a:t>)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04864"/>
            <a:ext cx="3528422" cy="325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latin typeface="+mj-lt"/>
                <a:ea typeface="+mj-ea"/>
                <a:cs typeface="+mj-cs"/>
              </a:rPr>
              <a:t>la </a:t>
            </a:r>
            <a:r>
              <a:rPr lang="en-US" sz="4400" kern="0" dirty="0" err="1">
                <a:latin typeface="+mj-lt"/>
                <a:ea typeface="+mj-ea"/>
                <a:cs typeface="+mj-cs"/>
              </a:rPr>
              <a:t>batalla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0243" name="Picture 2" descr="http://ts3.mm.bing.net/images/thumbnail.aspx?q=1441534187534&amp;id=f60cc3e0969186ffe7979a31bc94a65e&amp;url=http%3a%2f%2fetc.usf.edu%2fclipart%2f22100%2f22111%2fromanbattle_22111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205038"/>
            <a:ext cx="337185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>
                <a:latin typeface="+mj-lt"/>
                <a:ea typeface="+mj-ea"/>
                <a:cs typeface="+mj-cs"/>
              </a:rPr>
              <a:t>casarse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1267" name="Picture 2" descr="http://www.edupics.com/photo-get-married-p121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276475"/>
            <a:ext cx="2132013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>
                <a:latin typeface="+mj-lt"/>
                <a:ea typeface="+mj-ea"/>
                <a:cs typeface="+mj-cs"/>
              </a:rPr>
              <a:t>contar</a:t>
            </a:r>
            <a:r>
              <a:rPr lang="en-US" sz="4400" kern="0" dirty="0">
                <a:latin typeface="+mj-lt"/>
                <a:ea typeface="+mj-ea"/>
                <a:cs typeface="+mj-cs"/>
              </a:rPr>
              <a:t> (</a:t>
            </a:r>
            <a:r>
              <a:rPr lang="en-US" sz="4400" kern="0" dirty="0" err="1">
                <a:latin typeface="+mj-lt"/>
                <a:ea typeface="+mj-ea"/>
                <a:cs typeface="+mj-cs"/>
              </a:rPr>
              <a:t>ue</a:t>
            </a:r>
            <a:r>
              <a:rPr lang="en-US" sz="4400" kern="0" dirty="0">
                <a:latin typeface="+mj-lt"/>
                <a:ea typeface="+mj-ea"/>
                <a:cs typeface="+mj-cs"/>
              </a:rPr>
              <a:t>)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2292" name="Picture 4" descr="http://www.printactivities.com/ColoringPages/Hanukkah-Coloring-Pages/Dad-telling-sto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348880"/>
            <a:ext cx="2304256" cy="2574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>
                <a:latin typeface="+mj-lt"/>
                <a:ea typeface="+mj-ea"/>
                <a:cs typeface="+mj-cs"/>
              </a:rPr>
              <a:t>llevar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3315" name="Picture 2" descr="http://www.clipartpal.com/_thumbs/034/1/TLC971101BWTTT_tn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349500"/>
            <a:ext cx="33337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>
                <a:latin typeface="+mj-lt"/>
                <a:ea typeface="+mj-ea"/>
                <a:cs typeface="+mj-cs"/>
              </a:rPr>
              <a:t>llorar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4339" name="Picture 2" descr="http://ts2.mm.bing.net/images/thumbnail.aspx?q=1544621142889&amp;id=5ed9115a5608ea9b450d39bc555c326a&amp;url=http%3a%2f%2fimages.all-free-download.com%2fimages%2fgraphiclarge%2fbuddy_crying_clip_art_17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2636838"/>
            <a:ext cx="2667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>
                <a:latin typeface="+mj-lt"/>
                <a:ea typeface="+mj-ea"/>
                <a:cs typeface="+mj-cs"/>
              </a:rPr>
              <a:t>pelear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5363" name="Picture 2" descr="http://www.allspammedup.com/wp-content/uploads/2011/08/fight-sp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349500"/>
            <a:ext cx="2879725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980728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latin typeface="+mj-lt"/>
                <a:ea typeface="+mj-ea"/>
                <a:cs typeface="+mj-cs"/>
              </a:rPr>
              <a:t>la </a:t>
            </a:r>
            <a:r>
              <a:rPr lang="en-US" sz="4400" kern="0" dirty="0" err="1">
                <a:latin typeface="+mj-lt"/>
                <a:ea typeface="+mj-ea"/>
                <a:cs typeface="+mj-cs"/>
              </a:rPr>
              <a:t>leyenda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6388" name="Picture 4" descr="http://skyko.org/bigfo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060848"/>
            <a:ext cx="2160240" cy="2462674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4725144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kern="0" dirty="0" smtClean="0">
                <a:latin typeface="+mj-lt"/>
                <a:ea typeface="+mj-ea"/>
                <a:cs typeface="+mj-cs"/>
              </a:rPr>
              <a:t>Bigfoot </a:t>
            </a:r>
            <a:r>
              <a:rPr lang="en-US" sz="2800" kern="0" dirty="0" err="1" smtClean="0">
                <a:latin typeface="+mj-lt"/>
                <a:ea typeface="+mj-ea"/>
                <a:cs typeface="+mj-cs"/>
              </a:rPr>
              <a:t>es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 un </a:t>
            </a:r>
            <a:r>
              <a:rPr lang="en-US" sz="2800" kern="0" dirty="0" err="1" smtClean="0">
                <a:latin typeface="+mj-lt"/>
                <a:ea typeface="+mj-ea"/>
                <a:cs typeface="+mj-cs"/>
              </a:rPr>
              <a:t>ejemplo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 de </a:t>
            </a:r>
            <a:r>
              <a:rPr lang="en-US" sz="2800" kern="0" dirty="0" err="1" smtClean="0">
                <a:latin typeface="+mj-lt"/>
                <a:ea typeface="+mj-ea"/>
                <a:cs typeface="+mj-cs"/>
              </a:rPr>
              <a:t>una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latin typeface="+mj-lt"/>
                <a:ea typeface="+mj-ea"/>
                <a:cs typeface="+mj-cs"/>
              </a:rPr>
              <a:t>leyenda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.</a:t>
            </a:r>
            <a:endParaRPr lang="en-US" sz="28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latin typeface="+mj-lt"/>
                <a:ea typeface="+mj-ea"/>
                <a:cs typeface="+mj-cs"/>
              </a:rPr>
              <a:t>el </a:t>
            </a:r>
            <a:r>
              <a:rPr lang="en-US" sz="4400" kern="0" dirty="0" err="1">
                <a:latin typeface="+mj-lt"/>
                <a:ea typeface="+mj-ea"/>
                <a:cs typeface="+mj-cs"/>
              </a:rPr>
              <a:t>mensaje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7411" name="Picture 2" descr="http://ts1.mm.bing.net/images/thumbnail.aspx?q=1433969628432&amp;id=bafae1f55bb545879878310891d2ad4f&amp;url=http%3a%2f%2ffotos0.mundofotos.net%2f2008%2f07_02_2008%2fandrea_nana1202394297%2fte-a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349500"/>
            <a:ext cx="2184400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06438"/>
            <a:ext cx="8569325" cy="1066800"/>
          </a:xfrm>
        </p:spPr>
        <p:txBody>
          <a:bodyPr/>
          <a:lstStyle/>
          <a:p>
            <a:pPr eaLnBrk="1" hangingPunct="1"/>
            <a:r>
              <a:rPr lang="es-UY" smtClean="0">
                <a:solidFill>
                  <a:schemeClr val="tx1"/>
                </a:solidFill>
              </a:rPr>
              <a:t>Los cognados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1547813" y="1916113"/>
            <a:ext cx="58324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el emperador</a:t>
            </a:r>
          </a:p>
          <a:p>
            <a:r>
              <a:rPr lang="en-US" sz="3600"/>
              <a:t>	</a:t>
            </a:r>
          </a:p>
          <a:p>
            <a:r>
              <a:rPr lang="en-US" sz="3600"/>
              <a:t>	el(la) enemigo(a)</a:t>
            </a:r>
          </a:p>
          <a:p>
            <a:endParaRPr lang="en-US" sz="3600"/>
          </a:p>
          <a:p>
            <a:r>
              <a:rPr lang="en-US" sz="3600"/>
              <a:t>		el héroe</a:t>
            </a:r>
          </a:p>
          <a:p>
            <a:endParaRPr lang="en-US" sz="3600"/>
          </a:p>
          <a:p>
            <a:r>
              <a:rPr lang="en-US" sz="3600"/>
              <a:t>			la heroína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latin typeface="+mj-lt"/>
                <a:ea typeface="+mj-ea"/>
                <a:cs typeface="+mj-cs"/>
              </a:rPr>
              <a:t>el </a:t>
            </a:r>
            <a:r>
              <a:rPr lang="en-US" sz="4400" kern="0" dirty="0" err="1">
                <a:latin typeface="+mj-lt"/>
                <a:ea typeface="+mj-ea"/>
                <a:cs typeface="+mj-cs"/>
              </a:rPr>
              <a:t>personaje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8436" name="Picture 4" descr="http://i17.photobucket.com/albums/b83/wickedblues/bloggang/meet_snoopy-tran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060848"/>
            <a:ext cx="1752600" cy="2190750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4509120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800" kern="0" dirty="0" smtClean="0">
                <a:latin typeface="+mj-lt"/>
                <a:ea typeface="+mj-ea"/>
                <a:cs typeface="+mj-cs"/>
              </a:rPr>
              <a:t>Snoopy </a:t>
            </a:r>
            <a:r>
              <a:rPr lang="en-US" sz="2800" kern="0" dirty="0" err="1" smtClean="0">
                <a:latin typeface="+mj-lt"/>
                <a:ea typeface="+mj-ea"/>
                <a:cs typeface="+mj-cs"/>
              </a:rPr>
              <a:t>es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 un </a:t>
            </a:r>
            <a:r>
              <a:rPr lang="en-US" sz="2800" kern="0" dirty="0" err="1" smtClean="0">
                <a:latin typeface="+mj-lt"/>
                <a:ea typeface="+mj-ea"/>
                <a:cs typeface="+mj-cs"/>
              </a:rPr>
              <a:t>personaje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latin typeface="+mj-lt"/>
                <a:ea typeface="+mj-ea"/>
                <a:cs typeface="+mj-cs"/>
              </a:rPr>
              <a:t>muy</a:t>
            </a:r>
            <a:r>
              <a:rPr lang="en-US" sz="2800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latin typeface="+mj-lt"/>
                <a:ea typeface="+mj-ea"/>
                <a:cs typeface="+mj-cs"/>
              </a:rPr>
              <a:t>c</a:t>
            </a:r>
            <a:r>
              <a:rPr lang="en-US" sz="2800" dirty="0" err="1" smtClean="0"/>
              <a:t>ómico</a:t>
            </a:r>
            <a:r>
              <a:rPr lang="en-US" sz="2800" dirty="0" smtClean="0"/>
              <a:t>.</a:t>
            </a:r>
            <a:endParaRPr lang="en-US" sz="2800" dirty="0"/>
          </a:p>
          <a:p>
            <a:pPr algn="ctr">
              <a:defRPr/>
            </a:pP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>
                <a:latin typeface="+mj-lt"/>
                <a:ea typeface="+mj-ea"/>
                <a:cs typeface="+mj-cs"/>
              </a:rPr>
              <a:t>e</a:t>
            </a:r>
            <a:r>
              <a:rPr lang="en-US" sz="4400" kern="0" dirty="0">
                <a:latin typeface="+mj-lt"/>
                <a:ea typeface="+mj-ea"/>
                <a:cs typeface="+mj-cs"/>
              </a:rPr>
              <a:t>star </a:t>
            </a:r>
            <a:r>
              <a:rPr lang="en-US" sz="4400" kern="0" dirty="0" err="1">
                <a:latin typeface="+mj-lt"/>
                <a:ea typeface="+mj-ea"/>
                <a:cs typeface="+mj-cs"/>
              </a:rPr>
              <a:t>enamorado</a:t>
            </a:r>
            <a:r>
              <a:rPr lang="en-US" sz="4400" kern="0" dirty="0">
                <a:latin typeface="+mj-lt"/>
                <a:ea typeface="+mj-ea"/>
                <a:cs typeface="+mj-cs"/>
              </a:rPr>
              <a:t>(a) (de)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19459" name="Picture 2" descr="http://ts2.mm.bing.net/images/thumbnail.aspx?q=1574062924053&amp;id=12e9c8ce7d34ee60777f8d69da5b93b9&amp;url=http%3a%2f%2fwww.edupics.com%2fcoloring-page-in-love-dl12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514600"/>
            <a:ext cx="2952750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>
                <a:latin typeface="+mj-lt"/>
                <a:ea typeface="+mj-ea"/>
                <a:cs typeface="+mj-cs"/>
              </a:rPr>
              <a:t>hermoso</a:t>
            </a:r>
            <a:r>
              <a:rPr lang="en-US" sz="4400" kern="0" dirty="0">
                <a:latin typeface="+mj-lt"/>
                <a:ea typeface="+mj-ea"/>
                <a:cs typeface="+mj-cs"/>
              </a:rPr>
              <a:t>(a)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20483" name="Picture 2" descr="http://2.bp.blogspot.com/_ypalM7eSBEQ/SwPn3vrugMI/AAAAAAAABXU/kMmlHJygof4/s1600/Cinderella-ballroom-coloring-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276475"/>
            <a:ext cx="202565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 Arrow 3"/>
          <p:cNvSpPr/>
          <p:nvPr/>
        </p:nvSpPr>
        <p:spPr>
          <a:xfrm>
            <a:off x="2627313" y="2205038"/>
            <a:ext cx="1368425" cy="647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485" name="Picture 4" descr="http://www.printactivities.com/ColoringPages/Witch-Coloring-Pages/Witch-on-broom-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3013" y="2276475"/>
            <a:ext cx="1966912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580112" y="2996952"/>
            <a:ext cx="755214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 err="1">
                <a:latin typeface="+mj-lt"/>
                <a:ea typeface="+mj-ea"/>
                <a:cs typeface="+mj-cs"/>
              </a:rPr>
              <a:t>tener</a:t>
            </a:r>
            <a:r>
              <a:rPr lang="en-US" sz="4400" kern="0" dirty="0">
                <a:latin typeface="+mj-lt"/>
                <a:ea typeface="+mj-ea"/>
                <a:cs typeface="+mj-cs"/>
              </a:rPr>
              <a:t> </a:t>
            </a:r>
            <a:r>
              <a:rPr lang="en-US" sz="4400" kern="0" dirty="0" err="1">
                <a:latin typeface="+mj-lt"/>
                <a:ea typeface="+mj-ea"/>
                <a:cs typeface="+mj-cs"/>
              </a:rPr>
              <a:t>celos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21507" name="Picture 1" descr="152727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2565400"/>
            <a:ext cx="19304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2276872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6000" kern="0" dirty="0" err="1" smtClean="0">
                <a:latin typeface="+mj-lt"/>
                <a:ea typeface="+mj-ea"/>
                <a:cs typeface="+mj-cs"/>
              </a:rPr>
              <a:t>Practica</a:t>
            </a:r>
            <a:r>
              <a:rPr lang="en-US" sz="6000" kern="0" dirty="0" smtClean="0">
                <a:latin typeface="+mj-lt"/>
                <a:ea typeface="+mj-ea"/>
                <a:cs typeface="+mj-cs"/>
              </a:rPr>
              <a:t> con </a:t>
            </a:r>
          </a:p>
          <a:p>
            <a:pPr algn="ctr">
              <a:defRPr/>
            </a:pPr>
            <a:r>
              <a:rPr lang="en-US" sz="6000" kern="0" dirty="0" err="1" smtClean="0">
                <a:latin typeface="+mj-lt"/>
                <a:ea typeface="+mj-ea"/>
                <a:cs typeface="+mj-cs"/>
              </a:rPr>
              <a:t>tarjetas</a:t>
            </a:r>
            <a:endParaRPr lang="en-US" sz="60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3498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ts3.mm.bing.net/images/thumbnail.aspx?q=1579610876882&amp;id=cb358afb3ccb556892dda11f9e7bf66e&amp;url=http%3a%2f%2fgreece.mrdonn.org%2fgreekgods%2fJupiterZe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1677665" cy="216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ts1.mm.bing.net/images/thumbnail.aspx?q=1433969628432&amp;id=bafae1f55bb545879878310891d2ad4f&amp;url=http%3a%2f%2ffotos0.mundofotos.net%2f2008%2f07_02_2008%2fandrea_nana1202394297%2fte-a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764704"/>
            <a:ext cx="1512565" cy="175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www.printactivities.com/ColoringPages/Hanukkah-Coloring-Pages/Dad-telling-stor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645024"/>
            <a:ext cx="1656184" cy="18501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285293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el / la </a:t>
            </a:r>
            <a:r>
              <a:rPr lang="en-US" sz="4000" dirty="0" err="1" smtClean="0"/>
              <a:t>dios</a:t>
            </a:r>
            <a:r>
              <a:rPr lang="en-US" sz="4000" dirty="0" smtClean="0"/>
              <a:t>(a)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2636912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  <a:r>
              <a:rPr lang="en-US" sz="4000" dirty="0" smtClean="0"/>
              <a:t>l </a:t>
            </a:r>
            <a:r>
              <a:rPr lang="en-US" sz="4000" dirty="0" err="1" smtClean="0"/>
              <a:t>mensaje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400506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contar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7998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via-regia.org/eng/viaregiageschichte/images/heer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4536504" cy="2376647"/>
          </a:xfrm>
          <a:prstGeom prst="rect">
            <a:avLst/>
          </a:prstGeom>
          <a:noFill/>
        </p:spPr>
      </p:pic>
      <p:pic>
        <p:nvPicPr>
          <p:cNvPr id="3" name="Picture 2" descr="http://ts2.mm.bing.net/images/thumbnail.aspx?q=1574062924053&amp;id=12e9c8ce7d34ee60777f8d69da5b93b9&amp;url=http%3a%2f%2fwww.edupics.com%2fcoloring-page-in-love-dl122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933056"/>
            <a:ext cx="2970341" cy="209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i17.photobucket.com/albums/b83/wickedblues/bloggang/meet_snoopy-tran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068960"/>
            <a:ext cx="1752600" cy="2190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92080" y="1268760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  <a:r>
              <a:rPr lang="en-US" sz="4000" dirty="0" smtClean="0"/>
              <a:t>l </a:t>
            </a:r>
            <a:r>
              <a:rPr lang="en-US" sz="4000" dirty="0" err="1" smtClean="0"/>
              <a:t>ejército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3429000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e</a:t>
            </a:r>
            <a:r>
              <a:rPr lang="en-US" sz="4000" dirty="0" err="1" smtClean="0"/>
              <a:t>star</a:t>
            </a:r>
            <a:r>
              <a:rPr lang="en-US" sz="4000" dirty="0" smtClean="0"/>
              <a:t> </a:t>
            </a:r>
            <a:r>
              <a:rPr lang="en-US" sz="4000" dirty="0" err="1" smtClean="0"/>
              <a:t>enamorado</a:t>
            </a:r>
            <a:r>
              <a:rPr lang="en-US" sz="4000" dirty="0" smtClean="0"/>
              <a:t> de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530120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  <a:r>
              <a:rPr lang="en-US" sz="4000" dirty="0" smtClean="0"/>
              <a:t>l </a:t>
            </a:r>
            <a:r>
              <a:rPr lang="en-US" sz="4000" dirty="0" err="1" smtClean="0"/>
              <a:t>personaje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123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2727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7"/>
            <a:ext cx="2088232" cy="236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http://skyko.org/bigfo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980728"/>
            <a:ext cx="1944216" cy="2216407"/>
          </a:xfrm>
          <a:prstGeom prst="rect">
            <a:avLst/>
          </a:prstGeom>
          <a:noFill/>
        </p:spPr>
      </p:pic>
      <p:pic>
        <p:nvPicPr>
          <p:cNvPr id="4" name="Picture 2" descr="http://www.edupics.com/photo-get-married-p121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645024"/>
            <a:ext cx="1944216" cy="274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92080" y="328498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</a:t>
            </a:r>
            <a:r>
              <a:rPr lang="en-US" sz="4000" dirty="0" smtClean="0"/>
              <a:t>a </a:t>
            </a:r>
            <a:r>
              <a:rPr lang="en-US" sz="4000" dirty="0" err="1" smtClean="0"/>
              <a:t>leyenda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24000" y="401344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t</a:t>
            </a:r>
            <a:r>
              <a:rPr lang="en-US" sz="4000" dirty="0" err="1" smtClean="0"/>
              <a:t>ener</a:t>
            </a:r>
            <a:r>
              <a:rPr lang="en-US" sz="4000" dirty="0" smtClean="0"/>
              <a:t> </a:t>
            </a:r>
            <a:r>
              <a:rPr lang="en-US" sz="4000" dirty="0" err="1" smtClean="0"/>
              <a:t>celos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94116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casarse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237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_ypalM7eSBEQ/SwPn3vrugMI/AAAAAAAABXU/kMmlHJygof4/s1600/Cinderella-ballroom-coloring-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1584920" cy="222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ts3.mm.bing.net/images/thumbnail.aspx?q=1441534187534&amp;id=f60cc3e0969186ffe7979a31bc94a65e&amp;url=http%3a%2f%2fetc.usf.edu%2fclipart%2f22100%2f22111%2fromanbattle_22111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052736"/>
            <a:ext cx="2664296" cy="223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ts2.mm.bing.net/images/thumbnail.aspx?q=1544621142889&amp;id=5ed9115a5608ea9b450d39bc555c326a&amp;url=http%3a%2f%2fimages.all-free-download.com%2fimages%2fgraphiclarge%2fbuddy_crying_clip_art_173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149080"/>
            <a:ext cx="26670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43608" y="342900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h</a:t>
            </a:r>
            <a:r>
              <a:rPr lang="en-US" sz="4000" dirty="0" err="1" smtClean="0"/>
              <a:t>ermoso</a:t>
            </a:r>
            <a:r>
              <a:rPr lang="en-US" sz="4000" dirty="0" smtClean="0"/>
              <a:t>(a)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328498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</a:t>
            </a:r>
            <a:r>
              <a:rPr lang="en-US" sz="4000" dirty="0" smtClean="0"/>
              <a:t>a </a:t>
            </a:r>
            <a:r>
              <a:rPr lang="en-US" sz="4000" dirty="0" err="1" smtClean="0"/>
              <a:t>batalla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797152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llorar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328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clipartpal.com/_thumbs/034/1/TLC971101BWTTT_tn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20490"/>
            <a:ext cx="2376264" cy="178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www.allspammedup.com/wp-content/uploads/2011/08/fight-spa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556792"/>
            <a:ext cx="2379351" cy="170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2281005" cy="210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328498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el / la </a:t>
            </a:r>
            <a:r>
              <a:rPr lang="en-US" sz="4000" dirty="0" err="1" smtClean="0"/>
              <a:t>guerrero</a:t>
            </a:r>
            <a:r>
              <a:rPr lang="en-US" sz="4000" dirty="0" smtClean="0"/>
              <a:t>(a)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328498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err="1" smtClean="0"/>
              <a:t>pelear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494116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llevar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220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06438"/>
            <a:ext cx="8569325" cy="1066800"/>
          </a:xfrm>
        </p:spPr>
        <p:txBody>
          <a:bodyPr/>
          <a:lstStyle/>
          <a:p>
            <a:pPr eaLnBrk="1" hangingPunct="1"/>
            <a:r>
              <a:rPr lang="es-UY" smtClean="0">
                <a:solidFill>
                  <a:schemeClr val="tx1"/>
                </a:solidFill>
              </a:rPr>
              <a:t>Los cognados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547813" y="1916113"/>
            <a:ext cx="58324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la princesa</a:t>
            </a:r>
          </a:p>
          <a:p>
            <a:r>
              <a:rPr lang="en-US" sz="3600"/>
              <a:t>	</a:t>
            </a:r>
          </a:p>
          <a:p>
            <a:r>
              <a:rPr lang="en-US" sz="3600"/>
              <a:t>	la montaña</a:t>
            </a:r>
          </a:p>
          <a:p>
            <a:endParaRPr lang="en-US" sz="3600"/>
          </a:p>
          <a:p>
            <a:r>
              <a:rPr lang="en-US" sz="3600"/>
              <a:t>		el palacio</a:t>
            </a:r>
          </a:p>
          <a:p>
            <a:endParaRPr lang="en-US" sz="3600"/>
          </a:p>
          <a:p>
            <a:r>
              <a:rPr lang="en-US" sz="3600"/>
              <a:t>			el volcán</a:t>
            </a:r>
          </a:p>
          <a:p>
            <a:endParaRPr lang="en-US" sz="3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my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3057982" cy="2221815"/>
          </a:xfrm>
          <a:prstGeom prst="rect">
            <a:avLst/>
          </a:prstGeom>
        </p:spPr>
      </p:pic>
      <p:pic>
        <p:nvPicPr>
          <p:cNvPr id="3" name="Picture 2" descr="battl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841" y="2276872"/>
            <a:ext cx="3610793" cy="2736304"/>
          </a:xfrm>
          <a:prstGeom prst="rect">
            <a:avLst/>
          </a:prstGeom>
        </p:spPr>
      </p:pic>
      <p:pic>
        <p:nvPicPr>
          <p:cNvPr id="4" name="Picture 3" descr="figh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84984"/>
            <a:ext cx="2046237" cy="27001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95936" y="119675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e</a:t>
            </a:r>
            <a:r>
              <a:rPr lang="en-US" sz="4000" dirty="0" smtClean="0"/>
              <a:t>l </a:t>
            </a:r>
            <a:r>
              <a:rPr lang="en-US" sz="4000" dirty="0" err="1" smtClean="0"/>
              <a:t>ejército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5085184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la </a:t>
            </a:r>
            <a:r>
              <a:rPr lang="en-US" sz="4000" dirty="0" err="1" smtClean="0"/>
              <a:t>batalla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483768" y="494116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err="1" smtClean="0"/>
              <a:t>pelear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665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ddes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48680"/>
            <a:ext cx="2338980" cy="2626223"/>
          </a:xfrm>
          <a:prstGeom prst="rect">
            <a:avLst/>
          </a:prstGeom>
        </p:spPr>
      </p:pic>
      <p:pic>
        <p:nvPicPr>
          <p:cNvPr id="3" name="Picture 2" descr="warrior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692696"/>
            <a:ext cx="2239124" cy="2330145"/>
          </a:xfrm>
          <a:prstGeom prst="rect">
            <a:avLst/>
          </a:prstGeom>
        </p:spPr>
      </p:pic>
      <p:pic>
        <p:nvPicPr>
          <p:cNvPr id="5" name="Picture 4" descr="inlove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05064"/>
            <a:ext cx="2575474" cy="20925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3284984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el / la </a:t>
            </a:r>
            <a:r>
              <a:rPr lang="en-US" sz="4000" dirty="0" err="1" smtClean="0"/>
              <a:t>dios</a:t>
            </a:r>
            <a:r>
              <a:rPr lang="en-US" sz="4000" dirty="0" smtClean="0"/>
              <a:t>(a)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2996952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el / la </a:t>
            </a:r>
            <a:r>
              <a:rPr lang="en-US" sz="4000" dirty="0" err="1" smtClean="0"/>
              <a:t>guerrero</a:t>
            </a:r>
            <a:r>
              <a:rPr lang="en-US" sz="4000" dirty="0" smtClean="0"/>
              <a:t>(a)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4365104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e</a:t>
            </a:r>
            <a:r>
              <a:rPr lang="en-US" sz="4000" dirty="0" err="1" smtClean="0"/>
              <a:t>star</a:t>
            </a:r>
            <a:r>
              <a:rPr lang="en-US" sz="4000" dirty="0" smtClean="0"/>
              <a:t> </a:t>
            </a:r>
            <a:r>
              <a:rPr lang="en-US" sz="4000" dirty="0" err="1" smtClean="0"/>
              <a:t>enamorado</a:t>
            </a:r>
            <a:r>
              <a:rPr lang="en-US" sz="4000" dirty="0" smtClean="0"/>
              <a:t>(a)</a:t>
            </a:r>
          </a:p>
          <a:p>
            <a:r>
              <a:rPr lang="en-US" sz="4000" dirty="0" smtClean="0"/>
              <a:t>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82720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ry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764704"/>
            <a:ext cx="2715730" cy="2376264"/>
          </a:xfrm>
          <a:prstGeom prst="rect">
            <a:avLst/>
          </a:prstGeom>
        </p:spPr>
      </p:pic>
      <p:pic>
        <p:nvPicPr>
          <p:cNvPr id="3" name="Picture 2" descr="carry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132856"/>
            <a:ext cx="2404983" cy="2348616"/>
          </a:xfrm>
          <a:prstGeom prst="rect">
            <a:avLst/>
          </a:prstGeom>
        </p:spPr>
      </p:pic>
      <p:pic>
        <p:nvPicPr>
          <p:cNvPr id="4" name="Picture 3" descr="cry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645024"/>
            <a:ext cx="2136153" cy="23171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9992" y="1268760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err="1" smtClean="0"/>
              <a:t>casarse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494116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err="1" smtClean="0"/>
              <a:t>llorar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20544" y="458951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err="1" smtClean="0"/>
              <a:t>llevar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132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2980166" cy="2232248"/>
          </a:xfrm>
          <a:prstGeom prst="rect">
            <a:avLst/>
          </a:prstGeom>
        </p:spPr>
      </p:pic>
      <p:pic>
        <p:nvPicPr>
          <p:cNvPr id="3" name="Picture 2" descr="lochnes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30088"/>
            <a:ext cx="3384376" cy="2535016"/>
          </a:xfrm>
          <a:prstGeom prst="rect">
            <a:avLst/>
          </a:prstGeom>
        </p:spPr>
      </p:pic>
      <p:pic>
        <p:nvPicPr>
          <p:cNvPr id="4" name="Picture 3" descr="beautiful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573016"/>
            <a:ext cx="1932142" cy="2704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35896" y="1052736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el </a:t>
            </a:r>
            <a:r>
              <a:rPr lang="en-US" sz="4000" dirty="0" err="1" smtClean="0"/>
              <a:t>personaje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4437112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la </a:t>
            </a:r>
            <a:r>
              <a:rPr lang="en-US" sz="4000" dirty="0" err="1" smtClean="0"/>
              <a:t>leyenda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5301208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err="1" smtClean="0"/>
              <a:t>hermoso</a:t>
            </a:r>
            <a:r>
              <a:rPr lang="en-US" sz="4000" dirty="0" smtClean="0"/>
              <a:t>(a)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174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688"/>
            <a:ext cx="2197699" cy="2511656"/>
          </a:xfrm>
          <a:prstGeom prst="rect">
            <a:avLst/>
          </a:prstGeom>
        </p:spPr>
      </p:pic>
      <p:pic>
        <p:nvPicPr>
          <p:cNvPr id="3" name="Picture 2" descr="imgr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268760"/>
            <a:ext cx="2476500" cy="3276600"/>
          </a:xfrm>
          <a:prstGeom prst="rect">
            <a:avLst/>
          </a:prstGeom>
        </p:spPr>
      </p:pic>
      <p:pic>
        <p:nvPicPr>
          <p:cNvPr id="4" name="Picture 3" descr="tellstory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645024"/>
            <a:ext cx="2486421" cy="26521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79912" y="764704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el </a:t>
            </a:r>
            <a:r>
              <a:rPr lang="en-US" sz="4000" dirty="0" err="1" smtClean="0"/>
              <a:t>mensaje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4437112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err="1" smtClean="0"/>
              <a:t>tener</a:t>
            </a:r>
            <a:r>
              <a:rPr lang="en-US" sz="4000" dirty="0" smtClean="0"/>
              <a:t> </a:t>
            </a:r>
            <a:r>
              <a:rPr lang="en-US" sz="4000" dirty="0" err="1" smtClean="0"/>
              <a:t>celos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5373216"/>
            <a:ext cx="327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</a:t>
            </a:r>
            <a:r>
              <a:rPr lang="en-US" sz="4000" dirty="0" err="1" smtClean="0"/>
              <a:t>contar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085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06438"/>
            <a:ext cx="8569325" cy="1066800"/>
          </a:xfrm>
        </p:spPr>
        <p:txBody>
          <a:bodyPr/>
          <a:lstStyle/>
          <a:p>
            <a:pPr eaLnBrk="1" hangingPunct="1"/>
            <a:r>
              <a:rPr lang="es-UY" smtClean="0">
                <a:solidFill>
                  <a:schemeClr val="tx1"/>
                </a:solidFill>
              </a:rPr>
              <a:t>Los cognados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1547813" y="1916113"/>
            <a:ext cx="58324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transformar</a:t>
            </a:r>
          </a:p>
          <a:p>
            <a:r>
              <a:rPr lang="en-US" sz="3600"/>
              <a:t>	</a:t>
            </a:r>
          </a:p>
          <a:p>
            <a:r>
              <a:rPr lang="en-US" sz="3600"/>
              <a:t>	la narración</a:t>
            </a:r>
          </a:p>
          <a:p>
            <a:endParaRPr lang="en-US" sz="3600"/>
          </a:p>
          <a:p>
            <a:r>
              <a:rPr lang="en-US" sz="3600"/>
              <a:t>		azteca</a:t>
            </a:r>
          </a:p>
          <a:p>
            <a:endParaRPr lang="en-US" sz="3600"/>
          </a:p>
          <a:p>
            <a:r>
              <a:rPr lang="en-US" sz="3600"/>
              <a:t>			heroico(a)</a:t>
            </a:r>
          </a:p>
          <a:p>
            <a:endParaRPr lang="en-US" sz="3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706438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UY" sz="4400" kern="0" dirty="0">
                <a:latin typeface="+mj-lt"/>
                <a:ea typeface="+mj-ea"/>
                <a:cs typeface="+mj-cs"/>
              </a:rPr>
              <a:t>Los cognados</a:t>
            </a: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547813" y="1916113"/>
            <a:ext cx="583247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histórico(a)</a:t>
            </a:r>
          </a:p>
          <a:p>
            <a:r>
              <a:rPr lang="en-US" sz="3600"/>
              <a:t>	</a:t>
            </a:r>
          </a:p>
          <a:p>
            <a:r>
              <a:rPr lang="en-US" sz="3600"/>
              <a:t>	valiente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619672" y="1268760"/>
            <a:ext cx="5832475" cy="45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15. young man/ woman		</a:t>
            </a:r>
            <a:r>
              <a:rPr lang="en-US" sz="3600" dirty="0" smtClean="0">
                <a:solidFill>
                  <a:srgbClr val="D34817"/>
                </a:solidFill>
              </a:rPr>
              <a:t>el / la </a:t>
            </a:r>
            <a:r>
              <a:rPr lang="en-US" sz="3600" dirty="0" err="1" smtClean="0">
                <a:solidFill>
                  <a:srgbClr val="D34817"/>
                </a:solidFill>
              </a:rPr>
              <a:t>joven</a:t>
            </a:r>
            <a:r>
              <a:rPr lang="en-US" sz="3600" dirty="0"/>
              <a:t>			</a:t>
            </a:r>
          </a:p>
          <a:p>
            <a:r>
              <a:rPr lang="en-US" sz="3600" dirty="0"/>
              <a:t>16. war						</a:t>
            </a:r>
            <a:r>
              <a:rPr lang="en-US" sz="3600" dirty="0" smtClean="0">
                <a:solidFill>
                  <a:srgbClr val="D34817"/>
                </a:solidFill>
              </a:rPr>
              <a:t>la </a:t>
            </a:r>
            <a:r>
              <a:rPr lang="en-US" sz="3600" dirty="0" err="1" smtClean="0">
                <a:solidFill>
                  <a:srgbClr val="D34817"/>
                </a:solidFill>
              </a:rPr>
              <a:t>guerra</a:t>
            </a:r>
            <a:r>
              <a:rPr lang="en-US" sz="3600" dirty="0"/>
              <a:t>			</a:t>
            </a:r>
          </a:p>
          <a:p>
            <a:r>
              <a:rPr lang="en-US" sz="3600" dirty="0"/>
              <a:t>17. to die					</a:t>
            </a:r>
            <a:r>
              <a:rPr lang="en-US" sz="3600" dirty="0" err="1" smtClean="0">
                <a:solidFill>
                  <a:srgbClr val="D34817"/>
                </a:solidFill>
              </a:rPr>
              <a:t>morir</a:t>
            </a:r>
            <a:r>
              <a:rPr lang="en-US" sz="3600" dirty="0" smtClean="0">
                <a:solidFill>
                  <a:srgbClr val="D34817"/>
                </a:solidFill>
              </a:rPr>
              <a:t> (</a:t>
            </a:r>
            <a:r>
              <a:rPr lang="en-US" sz="3600" dirty="0" err="1" smtClean="0">
                <a:solidFill>
                  <a:srgbClr val="D34817"/>
                </a:solidFill>
              </a:rPr>
              <a:t>ue</a:t>
            </a:r>
            <a:r>
              <a:rPr lang="en-US" sz="3600" dirty="0" smtClean="0">
                <a:solidFill>
                  <a:srgbClr val="D34817"/>
                </a:solidFill>
              </a:rPr>
              <a:t>)</a:t>
            </a:r>
            <a:r>
              <a:rPr lang="en-US" sz="3600" dirty="0"/>
              <a:t>			</a:t>
            </a:r>
          </a:p>
          <a:p>
            <a:r>
              <a:rPr lang="en-US" sz="3600" dirty="0"/>
              <a:t>18. to return 					</a:t>
            </a:r>
            <a:r>
              <a:rPr lang="en-US" sz="3600" dirty="0" err="1" smtClean="0">
                <a:solidFill>
                  <a:srgbClr val="D34817"/>
                </a:solidFill>
              </a:rPr>
              <a:t>regresar</a:t>
            </a:r>
            <a:r>
              <a:rPr lang="en-US" sz="3600" dirty="0"/>
              <a:t>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047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619672" y="1700808"/>
            <a:ext cx="58324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18. to return 					</a:t>
            </a:r>
            <a:r>
              <a:rPr lang="en-US" sz="3600" dirty="0" err="1" smtClean="0">
                <a:solidFill>
                  <a:srgbClr val="D34817"/>
                </a:solidFill>
              </a:rPr>
              <a:t>regresar</a:t>
            </a:r>
            <a:r>
              <a:rPr lang="en-US" sz="3600" dirty="0"/>
              <a:t>			</a:t>
            </a:r>
          </a:p>
          <a:p>
            <a:r>
              <a:rPr lang="en-US" sz="3600" dirty="0"/>
              <a:t>19. beloved 					</a:t>
            </a:r>
            <a:r>
              <a:rPr lang="en-US" sz="3600" dirty="0" err="1" smtClean="0">
                <a:solidFill>
                  <a:srgbClr val="D34817"/>
                </a:solidFill>
              </a:rPr>
              <a:t>querido</a:t>
            </a:r>
            <a:r>
              <a:rPr lang="en-US" sz="3600" dirty="0" smtClean="0">
                <a:solidFill>
                  <a:srgbClr val="D34817"/>
                </a:solidFill>
              </a:rPr>
              <a:t>(a)</a:t>
            </a:r>
            <a:r>
              <a:rPr lang="en-US" sz="3600" dirty="0"/>
              <a:t>		</a:t>
            </a:r>
          </a:p>
          <a:p>
            <a:r>
              <a:rPr lang="en-US" sz="3600" dirty="0"/>
              <a:t>20. jealousy					</a:t>
            </a:r>
            <a:r>
              <a:rPr lang="en-US" sz="3600" dirty="0" smtClean="0">
                <a:solidFill>
                  <a:srgbClr val="D34817"/>
                </a:solidFill>
              </a:rPr>
              <a:t>el </a:t>
            </a:r>
            <a:r>
              <a:rPr lang="en-US" sz="3600" dirty="0" err="1" smtClean="0">
                <a:solidFill>
                  <a:srgbClr val="D34817"/>
                </a:solidFill>
              </a:rPr>
              <a:t>celos</a:t>
            </a:r>
            <a:r>
              <a:rPr lang="en-US" sz="3600" dirty="0"/>
              <a:t>			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31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67544" y="1700808"/>
            <a:ext cx="86764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/>
              <a:t>21. Once upon a time there was/ were…		</a:t>
            </a:r>
            <a:r>
              <a:rPr lang="en-US" sz="3600" dirty="0">
                <a:solidFill>
                  <a:srgbClr val="D34817"/>
                </a:solidFill>
              </a:rPr>
              <a:t> </a:t>
            </a:r>
            <a:r>
              <a:rPr lang="en-US" sz="3600" dirty="0" smtClean="0">
                <a:solidFill>
                  <a:srgbClr val="D34817"/>
                </a:solidFill>
              </a:rPr>
              <a:t>   </a:t>
            </a:r>
            <a:r>
              <a:rPr lang="en-US" sz="3600" dirty="0" err="1" smtClean="0">
                <a:solidFill>
                  <a:srgbClr val="D34817"/>
                </a:solidFill>
              </a:rPr>
              <a:t>Hab</a:t>
            </a:r>
            <a:r>
              <a:rPr lang="en-US" sz="3600" dirty="0" err="1" smtClean="0">
                <a:solidFill>
                  <a:srgbClr val="D34817"/>
                </a:solidFill>
              </a:rPr>
              <a:t>ía</a:t>
            </a:r>
            <a:r>
              <a:rPr lang="en-US" sz="3600" dirty="0" smtClean="0">
                <a:solidFill>
                  <a:srgbClr val="D34817"/>
                </a:solidFill>
              </a:rPr>
              <a:t> </a:t>
            </a:r>
            <a:r>
              <a:rPr lang="en-US" sz="3600" dirty="0" err="1" smtClean="0">
                <a:solidFill>
                  <a:srgbClr val="D34817"/>
                </a:solidFill>
              </a:rPr>
              <a:t>una</a:t>
            </a:r>
            <a:r>
              <a:rPr lang="en-US" sz="3600" dirty="0" smtClean="0">
                <a:solidFill>
                  <a:srgbClr val="D34817"/>
                </a:solidFill>
              </a:rPr>
              <a:t> </a:t>
            </a:r>
            <a:r>
              <a:rPr lang="en-US" sz="3600" dirty="0" err="1" smtClean="0">
                <a:solidFill>
                  <a:srgbClr val="D34817"/>
                </a:solidFill>
              </a:rPr>
              <a:t>vez</a:t>
            </a:r>
            <a:r>
              <a:rPr lang="en-US" sz="3600" dirty="0" smtClean="0">
                <a:solidFill>
                  <a:srgbClr val="D34817"/>
                </a:solidFill>
              </a:rPr>
              <a:t>…</a:t>
            </a:r>
            <a:endParaRPr lang="en-US" sz="3600" dirty="0" smtClean="0"/>
          </a:p>
          <a:p>
            <a:r>
              <a:rPr lang="en-US" sz="3600" dirty="0" smtClean="0"/>
              <a:t>22</a:t>
            </a:r>
            <a:r>
              <a:rPr lang="en-US" sz="3600" dirty="0"/>
              <a:t>. Many centuries ago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	    </a:t>
            </a:r>
            <a:r>
              <a:rPr lang="en-US" sz="3600" dirty="0" err="1" smtClean="0">
                <a:solidFill>
                  <a:srgbClr val="D34817"/>
                </a:solidFill>
              </a:rPr>
              <a:t>Hace</a:t>
            </a:r>
            <a:r>
              <a:rPr lang="en-US" sz="3600" dirty="0" smtClean="0">
                <a:solidFill>
                  <a:srgbClr val="D34817"/>
                </a:solidFill>
              </a:rPr>
              <a:t> </a:t>
            </a:r>
            <a:r>
              <a:rPr lang="en-US" sz="3600" dirty="0" err="1" smtClean="0">
                <a:solidFill>
                  <a:srgbClr val="D34817"/>
                </a:solidFill>
              </a:rPr>
              <a:t>muchos</a:t>
            </a:r>
            <a:r>
              <a:rPr lang="en-US" sz="3600" dirty="0" smtClean="0">
                <a:solidFill>
                  <a:srgbClr val="D34817"/>
                </a:solidFill>
              </a:rPr>
              <a:t> </a:t>
            </a:r>
            <a:r>
              <a:rPr lang="en-US" sz="3600" dirty="0" err="1" smtClean="0">
                <a:solidFill>
                  <a:srgbClr val="D34817"/>
                </a:solidFill>
              </a:rPr>
              <a:t>siglos</a:t>
            </a:r>
            <a:r>
              <a:rPr lang="en-US" sz="3600" dirty="0" smtClean="0">
                <a:solidFill>
                  <a:srgbClr val="D34817"/>
                </a:solidFill>
              </a:rPr>
              <a:t>…</a:t>
            </a:r>
            <a:endParaRPr lang="en-US" sz="3600" dirty="0"/>
          </a:p>
          <a:p>
            <a:r>
              <a:rPr lang="en-US" sz="3600" dirty="0" smtClean="0"/>
              <a:t>23</a:t>
            </a:r>
            <a:r>
              <a:rPr lang="en-US" sz="3600" dirty="0"/>
              <a:t>. about				</a:t>
            </a:r>
            <a:endParaRPr lang="en-US" sz="3600" dirty="0" smtClean="0"/>
          </a:p>
          <a:p>
            <a:r>
              <a:rPr lang="en-US" sz="3600" dirty="0"/>
              <a:t>	 </a:t>
            </a:r>
            <a:r>
              <a:rPr lang="en-US" sz="3600" dirty="0" smtClean="0"/>
              <a:t>   </a:t>
            </a:r>
            <a:r>
              <a:rPr lang="en-US" sz="3600" dirty="0" err="1" smtClean="0">
                <a:solidFill>
                  <a:srgbClr val="D34817"/>
                </a:solidFill>
              </a:rPr>
              <a:t>sobre</a:t>
            </a:r>
            <a:r>
              <a:rPr lang="en-US" sz="3600" dirty="0"/>
              <a:t>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276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1196975"/>
            <a:ext cx="8569325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UY" sz="4400" kern="0" dirty="0">
                <a:latin typeface="+mj-lt"/>
                <a:ea typeface="+mj-ea"/>
                <a:cs typeface="+mj-cs"/>
              </a:rPr>
              <a:t>el (la) </a:t>
            </a:r>
            <a:r>
              <a:rPr lang="en-US" sz="4400" kern="0" dirty="0" err="1">
                <a:latin typeface="+mj-lt"/>
                <a:ea typeface="+mj-ea"/>
                <a:cs typeface="+mj-cs"/>
              </a:rPr>
              <a:t>dios</a:t>
            </a:r>
            <a:r>
              <a:rPr lang="en-US" sz="4400" kern="0" dirty="0">
                <a:latin typeface="+mj-lt"/>
                <a:ea typeface="+mj-ea"/>
                <a:cs typeface="+mj-cs"/>
              </a:rPr>
              <a:t>(a)</a:t>
            </a:r>
            <a:endParaRPr lang="en-US" sz="4400" dirty="0"/>
          </a:p>
          <a:p>
            <a:pPr algn="ctr">
              <a:defRPr/>
            </a:pPr>
            <a:endParaRPr lang="es-ES" sz="44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7171" name="Picture 4" descr="http://ts3.mm.bing.net/images/thumbnail.aspx?q=1579610876882&amp;id=cb358afb3ccb556892dda11f9e7bf66e&amp;url=http%3a%2f%2fgreece.mrdonn.org%2fgreekgods%2fJupiterZe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133600"/>
            <a:ext cx="2397125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198</Words>
  <Application>Microsoft Macintosh PowerPoint</Application>
  <PresentationFormat>On-screen Show (4:3)</PresentationFormat>
  <Paragraphs>92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Diseño predeterminado</vt:lpstr>
      <vt:lpstr>  Vocabulario 4.1 español 2  </vt:lpstr>
      <vt:lpstr>Los cognados</vt:lpstr>
      <vt:lpstr>Los cognados</vt:lpstr>
      <vt:lpstr>Los cognados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Angelica Musil</cp:lastModifiedBy>
  <cp:revision>117</cp:revision>
  <dcterms:created xsi:type="dcterms:W3CDTF">2008-10-16T00:38:52Z</dcterms:created>
  <dcterms:modified xsi:type="dcterms:W3CDTF">2015-08-31T14:22:45Z</dcterms:modified>
</cp:coreProperties>
</file>