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9"/>
  </p:handoutMasterIdLst>
  <p:sldIdLst>
    <p:sldId id="256" r:id="rId2"/>
    <p:sldId id="274" r:id="rId3"/>
    <p:sldId id="275" r:id="rId4"/>
    <p:sldId id="296" r:id="rId5"/>
    <p:sldId id="277" r:id="rId6"/>
    <p:sldId id="295" r:id="rId7"/>
    <p:sldId id="300" r:id="rId8"/>
    <p:sldId id="280" r:id="rId9"/>
    <p:sldId id="302" r:id="rId10"/>
    <p:sldId id="281" r:id="rId11"/>
    <p:sldId id="282" r:id="rId12"/>
    <p:sldId id="270" r:id="rId13"/>
    <p:sldId id="257" r:id="rId14"/>
    <p:sldId id="279" r:id="rId15"/>
    <p:sldId id="265" r:id="rId16"/>
    <p:sldId id="271" r:id="rId17"/>
    <p:sldId id="258" r:id="rId18"/>
    <p:sldId id="259" r:id="rId19"/>
    <p:sldId id="272" r:id="rId20"/>
    <p:sldId id="273" r:id="rId21"/>
    <p:sldId id="261" r:id="rId22"/>
    <p:sldId id="266" r:id="rId23"/>
    <p:sldId id="263" r:id="rId24"/>
    <p:sldId id="262" r:id="rId25"/>
    <p:sldId id="264" r:id="rId26"/>
    <p:sldId id="267" r:id="rId27"/>
    <p:sldId id="297" r:id="rId28"/>
    <p:sldId id="303" r:id="rId29"/>
    <p:sldId id="276" r:id="rId30"/>
    <p:sldId id="294" r:id="rId31"/>
    <p:sldId id="298" r:id="rId32"/>
    <p:sldId id="299" r:id="rId33"/>
    <p:sldId id="304" r:id="rId34"/>
    <p:sldId id="305" r:id="rId35"/>
    <p:sldId id="306" r:id="rId36"/>
    <p:sldId id="307" r:id="rId37"/>
    <p:sldId id="283" r:id="rId38"/>
    <p:sldId id="284" r:id="rId39"/>
    <p:sldId id="285" r:id="rId40"/>
    <p:sldId id="286" r:id="rId41"/>
    <p:sldId id="290" r:id="rId42"/>
    <p:sldId id="291" r:id="rId43"/>
    <p:sldId id="292" r:id="rId44"/>
    <p:sldId id="288" r:id="rId45"/>
    <p:sldId id="287" r:id="rId46"/>
    <p:sldId id="289" r:id="rId47"/>
    <p:sldId id="293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70" d="100"/>
          <a:sy n="70" d="100"/>
        </p:scale>
        <p:origin x="-11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E05BC-0BD4-1B4B-B312-7890FA63B2BC}" type="datetimeFigureOut">
              <a:rPr lang="en-US" smtClean="0"/>
              <a:t>10/6/14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EA81B-67C0-4E4A-8632-5DD90E58D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86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3377-8517-4A04-B402-7B1D7C36E4BA}" type="datetimeFigureOut">
              <a:rPr lang="en-US" smtClean="0"/>
              <a:pPr/>
              <a:t>10/6/14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093D-0B4F-426C-AF01-B241202E4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3377-8517-4A04-B402-7B1D7C36E4BA}" type="datetimeFigureOut">
              <a:rPr lang="en-US" smtClean="0"/>
              <a:pPr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093D-0B4F-426C-AF01-B241202E4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3377-8517-4A04-B402-7B1D7C36E4BA}" type="datetimeFigureOut">
              <a:rPr lang="en-US" smtClean="0"/>
              <a:pPr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093D-0B4F-426C-AF01-B241202E4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3377-8517-4A04-B402-7B1D7C36E4BA}" type="datetimeFigureOut">
              <a:rPr lang="en-US" smtClean="0"/>
              <a:pPr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093D-0B4F-426C-AF01-B241202E4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3377-8517-4A04-B402-7B1D7C36E4BA}" type="datetimeFigureOut">
              <a:rPr lang="en-US" smtClean="0"/>
              <a:pPr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093D-0B4F-426C-AF01-B241202E4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3377-8517-4A04-B402-7B1D7C36E4BA}" type="datetimeFigureOut">
              <a:rPr lang="en-US" smtClean="0"/>
              <a:pPr/>
              <a:t>10/6/14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093D-0B4F-426C-AF01-B241202E4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3377-8517-4A04-B402-7B1D7C36E4BA}" type="datetimeFigureOut">
              <a:rPr lang="en-US" smtClean="0"/>
              <a:pPr/>
              <a:t>10/6/14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093D-0B4F-426C-AF01-B241202E4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3377-8517-4A04-B402-7B1D7C36E4BA}" type="datetimeFigureOut">
              <a:rPr lang="en-US" smtClean="0"/>
              <a:pPr/>
              <a:t>10/6/14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093D-0B4F-426C-AF01-B241202E4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3377-8517-4A04-B402-7B1D7C36E4BA}" type="datetimeFigureOut">
              <a:rPr lang="en-US" smtClean="0"/>
              <a:pPr/>
              <a:t>10/6/14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093D-0B4F-426C-AF01-B241202E4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3377-8517-4A04-B402-7B1D7C36E4BA}" type="datetimeFigureOut">
              <a:rPr lang="en-US" smtClean="0"/>
              <a:pPr/>
              <a:t>10/6/14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093D-0B4F-426C-AF01-B241202E4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3377-8517-4A04-B402-7B1D7C36E4BA}" type="datetimeFigureOut">
              <a:rPr lang="en-US" smtClean="0"/>
              <a:pPr/>
              <a:t>10/6/14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2D4093D-0B4F-426C-AF01-B241202E4A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293377-8517-4A04-B402-7B1D7C36E4BA}" type="datetimeFigureOut">
              <a:rPr lang="en-US" smtClean="0"/>
              <a:pPr/>
              <a:t>10/6/14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D4093D-0B4F-426C-AF01-B241202E4AE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3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Relationship Id="rId3" Type="http://schemas.openxmlformats.org/officeDocument/2006/relationships/image" Target="../media/image4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eg"/><Relationship Id="rId3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El vocabulario de </a:t>
            </a:r>
            <a:br>
              <a:rPr lang="es-ES" dirty="0" smtClean="0"/>
            </a:br>
            <a:r>
              <a:rPr lang="es-ES" dirty="0" smtClean="0"/>
              <a:t>Unidad 1.2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ESPAÑOL II</a:t>
            </a:r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524000"/>
            <a:ext cx="769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Me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</a:rPr>
              <a:t>gustar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</a:rPr>
              <a:t>ía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…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	   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I would like…</a:t>
            </a:r>
          </a:p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	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Me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gustar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ía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ir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a Costa Rica.</a:t>
            </a:r>
          </a:p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	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Me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gustaría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pescar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.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3962400"/>
            <a:ext cx="769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Le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dejo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…en…	    I’ll give you…</a:t>
            </a:r>
          </a:p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				    for …</a:t>
            </a:r>
          </a:p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Le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dejo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un collar en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buen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precio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3810000"/>
            <a:ext cx="769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demasiado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(a) – too, too much.</a:t>
            </a:r>
          </a:p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	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Cuesta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demasiado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.</a:t>
            </a:r>
          </a:p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	Ella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es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demasiada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estricta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.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1143000"/>
            <a:ext cx="739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25. too, too much	</a:t>
            </a:r>
            <a:endParaRPr lang="en-US" sz="3600" dirty="0" smtClean="0"/>
          </a:p>
          <a:p>
            <a:r>
              <a:rPr lang="en-US" sz="3600" dirty="0" smtClean="0"/>
              <a:t>	 </a:t>
            </a:r>
            <a:r>
              <a:rPr lang="en-US" sz="3600" dirty="0" err="1" smtClean="0">
                <a:solidFill>
                  <a:srgbClr val="FF0000"/>
                </a:solidFill>
              </a:rPr>
              <a:t>demasiado</a:t>
            </a:r>
            <a:r>
              <a:rPr lang="en-US" sz="3600" dirty="0" smtClean="0">
                <a:solidFill>
                  <a:srgbClr val="FF0000"/>
                </a:solidFill>
              </a:rPr>
              <a:t>(a)</a:t>
            </a:r>
            <a:r>
              <a:rPr lang="en-US" dirty="0"/>
              <a:t>				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4953000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montar </a:t>
            </a:r>
            <a:r>
              <a:rPr lang="es-ES" sz="480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 caballo</a:t>
            </a:r>
            <a:endParaRPr lang="es-ES" sz="48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5362" name="Picture 2" descr="http://ts2.mm.bing.net/images/thumbnail.aspx?q=1090228990349&amp;id=aa2a8826c62a8aa63f3a60fc9d240048&amp;url=http%3a%2f%2fcapetribulation-accommodation.com%2ftours%2fhorse_riding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371600"/>
            <a:ext cx="5029200" cy="33695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xmlns:p14="http://schemas.microsoft.com/office/powerpoint/2010/main" spd="slow" advClick="0" advTm="1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49530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pescar</a:t>
            </a:r>
            <a:endParaRPr lang="es-ES" sz="48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943100"/>
            <a:ext cx="2730500" cy="2971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0"/>
    </mc:Choice>
    <mc:Fallback xmlns="">
      <p:transition xmlns:p14="http://schemas.microsoft.com/office/powerpoint/2010/main" spd="slow" advClick="0" advTm="15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ipartheaven.com/clipart/outdoor_recreation/hiking_&amp;_climbing/hikers_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371600"/>
            <a:ext cx="2209800" cy="267358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09800" y="4191000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dar una caminata</a:t>
            </a:r>
            <a:endParaRPr lang="es-ES" sz="48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xmlns:p14="http://schemas.microsoft.com/office/powerpoint/2010/main" spd="slow" advClick="0" advTm="1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46482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tomar fotos</a:t>
            </a:r>
            <a:endParaRPr lang="es-ES" sz="48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 descr="http://ts4.mm.bing.net/images/thumbnail.aspx?q=1082548487383&amp;id=740033d70c69dc280a95e72ba01c857b&amp;url=http%3a%2f%2ffarm3.static.flickr.com%2f2006%2f2289244941_ee1f9a624e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43000"/>
            <a:ext cx="5638800" cy="35900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xmlns:p14="http://schemas.microsoft.com/office/powerpoint/2010/main" spd="slow" advClick="0" advTm="1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49530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regatear</a:t>
            </a:r>
            <a:endParaRPr lang="es-ES" sz="48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3" descr="close-up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600200"/>
            <a:ext cx="3429000" cy="3161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xmlns:p14="http://schemas.microsoft.com/office/powerpoint/2010/main" spd="slow" advClick="0" advTm="1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49530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el anillo</a:t>
            </a:r>
            <a:endParaRPr lang="es-ES" sz="48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3314" name="Picture 2" descr="http://ts4.mm.bing.net/images/thumbnail.aspx?q=1131490120035&amp;id=146348e8546fb093025e036bec1fd1e5&amp;url=http%3a%2f%2fweddings84.com%2fwp-content%2fuploads%2f2011%2f04%2fvintage-wedding-ring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371600"/>
            <a:ext cx="3200400" cy="3200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xmlns:p14="http://schemas.microsoft.com/office/powerpoint/2010/main" spd="slow" advClick="0" advTm="1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49530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el arete</a:t>
            </a:r>
            <a:endParaRPr lang="es-ES" sz="48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1266" name="Picture 2" descr="http://ts3.mm.bing.net/images/thumbnail.aspx?q=1211901806666&amp;id=b855008d8bc0bdd96e3655df4970c485&amp;url=http%3a%2f%2fimg.diytrade.com%2fcdimg%2f1443424%2f20969948%2f0%2f1303879303%2fFashion_Earring_Purple_Teardrop_b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371600"/>
            <a:ext cx="3048000" cy="34119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xmlns:p14="http://schemas.microsoft.com/office/powerpoint/2010/main" spd="slow" advClick="0" advTm="1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49530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el collar</a:t>
            </a:r>
            <a:endParaRPr lang="es-ES" sz="48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8194" name="Picture 2" descr="http://ts2.mm.bing.net/images/thumbnail.aspx?q=1237700907101&amp;id=6b1e354fb7700f075b10cf3a79529372&amp;url=http%3a%2f%2fwww.making-jewelry.com%2fimage-files%2fmalachitenecklac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762000"/>
            <a:ext cx="3571875" cy="40743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xmlns:p14="http://schemas.microsoft.com/office/powerpoint/2010/main" spd="slow" advClick="0" advTm="1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8382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LOS COGNADOS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0574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acampar</a:t>
            </a:r>
            <a:endParaRPr lang="es-ES" sz="3600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29718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el (la) turista</a:t>
            </a:r>
            <a:endParaRPr lang="es-ES" sz="3600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39624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visitar un museo</a:t>
            </a:r>
            <a:endParaRPr lang="es-ES" sz="3600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000"/>
    </mc:Choice>
    <mc:Fallback xmlns="">
      <p:transition xmlns:p14="http://schemas.microsoft.com/office/powerpoint/2010/main" spd="slow" advClick="0" advTm="5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51816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el recuerdo</a:t>
            </a:r>
            <a:endParaRPr lang="es-ES" sz="48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172" name="Picture 4" descr="http://ts1.mm.bing.net/images/thumbnail.aspx?q=1237629473148&amp;id=41bd25d17aa0f4698d6efc67d49e0d88&amp;url=http%3a%2f%2fupload.wikimedia.org%2fwikipedia%2fcommons%2fd%2fd3%2fNazareth_souvenir_sh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4495800" cy="3371850"/>
          </a:xfrm>
          <a:prstGeom prst="rect">
            <a:avLst/>
          </a:prstGeom>
          <a:noFill/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86000"/>
            <a:ext cx="3148648" cy="2781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xmlns:p14="http://schemas.microsoft.com/office/powerpoint/2010/main" spd="slow" advClick="0" advTm="1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49530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la llave</a:t>
            </a:r>
            <a:endParaRPr lang="es-ES" sz="48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" name="Picture 2" descr="http://ts3.mm.bing.net/images/thumbnail.aspx?q=1156619437402&amp;id=b43fd6cfc76280e5d3d9679e9767a71b&amp;url=http%3a%2f%2fimage.made-in-china.com%2f2f0j00ceaQAHGROfhF%2fKey-7501-10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587104">
            <a:off x="3409878" y="36646"/>
            <a:ext cx="3078671" cy="563171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xmlns:p14="http://schemas.microsoft.com/office/powerpoint/2010/main" spd="slow" advClick="0" advTm="1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28600" y="2438400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el </a:t>
            </a:r>
          </a:p>
          <a:p>
            <a:pPr algn="ctr"/>
            <a:r>
              <a:rPr lang="es-E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ascensor</a:t>
            </a:r>
            <a:endParaRPr lang="es-ES" sz="48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71600"/>
            <a:ext cx="35814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xmlns:p14="http://schemas.microsoft.com/office/powerpoint/2010/main" spd="slow" advClick="0" advTm="1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52400" y="48768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err="1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Ej</a:t>
            </a:r>
            <a:r>
              <a:rPr lang="es-ES" sz="3600" dirty="0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: la habitación </a:t>
            </a:r>
          </a:p>
          <a:p>
            <a:pPr algn="ctr"/>
            <a:r>
              <a:rPr lang="es-ES" sz="3600" dirty="0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doble</a:t>
            </a:r>
            <a:endParaRPr lang="es-ES" sz="3600" dirty="0">
              <a:solidFill>
                <a:schemeClr val="accent2">
                  <a:lumMod val="75000"/>
                </a:schemeClr>
              </a:solidFill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54102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err="1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Ej</a:t>
            </a:r>
            <a:r>
              <a:rPr lang="es-ES" sz="3600" dirty="0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: la habitación individual</a:t>
            </a:r>
            <a:endParaRPr lang="es-ES" sz="3600" dirty="0">
              <a:solidFill>
                <a:schemeClr val="accent2">
                  <a:lumMod val="75000"/>
                </a:schemeClr>
              </a:solidFill>
              <a:cs typeface="Aharoni" pitchFamily="2" charset="-79"/>
            </a:endParaRPr>
          </a:p>
        </p:txBody>
      </p:sp>
      <p:pic>
        <p:nvPicPr>
          <p:cNvPr id="4100" name="Picture 4" descr="http://ts2.mm.bing.net/images/thumbnail.aspx?q=1156575337213&amp;id=a4722af05ab0404dd283be9dc6cf6888&amp;url=http%3a%2f%2fwww.aldeabonita.com.ar%2fhabitacione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4836" y="2286000"/>
            <a:ext cx="4909164" cy="3267076"/>
          </a:xfrm>
          <a:prstGeom prst="rect">
            <a:avLst/>
          </a:prstGeom>
          <a:noFill/>
        </p:spPr>
      </p:pic>
      <p:pic>
        <p:nvPicPr>
          <p:cNvPr id="4098" name="Picture 2" descr="http://ts1.mm.bing.net/images/thumbnail.aspx?q=1230948537540&amp;id=cf97efe9e5dc9c68ad0ee95655bd28a3&amp;url=http%3a%2f%2fwww.grandtikalfutura.com.gt%2fuploadimg%2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66800"/>
            <a:ext cx="4216400" cy="31623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91000" y="10668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la habitación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xmlns:p14="http://schemas.microsoft.com/office/powerpoint/2010/main" spd="slow" advClick="0" advTm="1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4953000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el dinero en efectivo</a:t>
            </a:r>
            <a:endParaRPr lang="es-ES" sz="48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122" name="Picture 2" descr="http://ts4.mm.bing.net/images/thumbnail.aspx?q=1081637287835&amp;id=710d57563c120c48d5accadfee099d7b&amp;url=http%3a%2f%2fimagenes.levelup.com%2fuploads%2fmembers%2fblogs%2fblogs_photo_1254978836_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990600"/>
            <a:ext cx="4419600" cy="37973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xmlns:p14="http://schemas.microsoft.com/office/powerpoint/2010/main" spd="slow" advClick="0" advTm="1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0" y="2743200"/>
            <a:ext cx="236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el tiempo libre</a:t>
            </a:r>
            <a:endParaRPr lang="es-ES" sz="48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4" name="Picture 2" descr="http://ts4.mm.bing.net/images/thumbnail.aspx?q=1177860637495&amp;id=d064dfcd001de0bb00fb466086cd113f&amp;url=http%3a%2f%2fimages.vertex42.com%2fExcelTemplates%2fwork-schedule-template_lar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4648200" cy="65467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76400" y="1752600"/>
            <a:ext cx="2667000" cy="2346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000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s-ES" sz="105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Reunión 7-9</a:t>
            </a:r>
          </a:p>
          <a:p>
            <a:pPr algn="ctr"/>
            <a:endParaRPr lang="es-ES" sz="1050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s-ES" sz="105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Reunión con el equipo 9-11</a:t>
            </a:r>
          </a:p>
          <a:p>
            <a:pPr algn="ctr"/>
            <a:endParaRPr lang="es-ES" sz="1050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s-ES" sz="105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Trabaja con Ramón 11:15</a:t>
            </a:r>
          </a:p>
          <a:p>
            <a:pPr algn="ctr"/>
            <a:r>
              <a:rPr lang="es-ES" sz="105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Habla con Miguel 11:45</a:t>
            </a:r>
          </a:p>
          <a:p>
            <a:pPr algn="ctr"/>
            <a:endParaRPr lang="es-ES" sz="1050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s-ES" sz="105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Almuerzo con la oficina en CA 12-2</a:t>
            </a:r>
          </a:p>
          <a:p>
            <a:pPr algn="ctr"/>
            <a:endParaRPr lang="es-ES" sz="1050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s-ES" sz="105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Reunión con mi jefe 2:15-3:30</a:t>
            </a:r>
          </a:p>
          <a:p>
            <a:pPr algn="ctr"/>
            <a:endParaRPr lang="es-ES" sz="1050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es-ES" sz="1050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s-ES" sz="105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¡EL TIEMPO LIBRE!</a:t>
            </a:r>
            <a:endParaRPr lang="es-ES" sz="105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ight Arrow 5"/>
          <p:cNvSpPr/>
          <p:nvPr/>
        </p:nvSpPr>
        <p:spPr>
          <a:xfrm rot="10800000">
            <a:off x="3581400" y="3810000"/>
            <a:ext cx="2590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5" b="18497"/>
          <a:stretch>
            <a:fillRect/>
          </a:stretch>
        </p:blipFill>
        <p:spPr bwMode="auto">
          <a:xfrm>
            <a:off x="5943600" y="228600"/>
            <a:ext cx="2609850" cy="2490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xmlns:p14="http://schemas.microsoft.com/office/powerpoint/2010/main" spd="slow" advClick="0" advTm="1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44196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bello(a)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2314575" cy="2945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xmlns:p14="http://schemas.microsoft.com/office/powerpoint/2010/main" spd="slow" advClick="0" advTm="1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4419600"/>
            <a:ext cx="48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bello(a)</a:t>
            </a:r>
          </a:p>
          <a:p>
            <a:pPr algn="ctr"/>
            <a:r>
              <a:rPr lang="es-ES" sz="4800" dirty="0" err="1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ej</a:t>
            </a:r>
            <a:r>
              <a:rPr lang="es-ES" sz="4800" dirty="0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: artesanías bellas</a:t>
            </a:r>
            <a:endParaRPr lang="es-ES" sz="4800" dirty="0">
              <a:solidFill>
                <a:schemeClr val="accent2">
                  <a:lumMod val="75000"/>
                </a:schemeClr>
              </a:solidFill>
              <a:cs typeface="Aharoni" pitchFamily="2" charset="-79"/>
            </a:endParaRPr>
          </a:p>
        </p:txBody>
      </p:sp>
      <p:pic>
        <p:nvPicPr>
          <p:cNvPr id="12290" name="Picture 2" descr="http://ts4.mm.bing.net/images/thumbnail.aspx?q=1236389268295&amp;id=e5d99ae346e03c7e0ed099a33d51e25d&amp;url=http%3a%2f%2fwww.esmeraldasydisenos.com%2fimages%2fsouvenirs%2fjoyeros4727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990600"/>
            <a:ext cx="4762499" cy="3619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750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xmlns:p14="http://schemas.microsoft.com/office/powerpoint/2010/main" spd="slow" advClick="0" advTm="1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49530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caro(a</a:t>
            </a:r>
            <a:r>
              <a:rPr lang="es-E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)</a:t>
            </a:r>
            <a:endParaRPr lang="es-ES" sz="4800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2300288" cy="3162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064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xmlns:p14="http://schemas.microsoft.com/office/powerpoint/2010/main" spd="slow" advClick="0" advTm="1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495300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caro(a)</a:t>
            </a:r>
          </a:p>
          <a:p>
            <a:pPr algn="ctr"/>
            <a:r>
              <a:rPr lang="es-ES" sz="4800" dirty="0" err="1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e</a:t>
            </a:r>
            <a:r>
              <a:rPr lang="es-ES" sz="4800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j</a:t>
            </a:r>
            <a:r>
              <a:rPr lang="es-ES" sz="4800" dirty="0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: un carro muy caro</a:t>
            </a:r>
            <a:endParaRPr lang="es-ES" sz="4800" dirty="0">
              <a:solidFill>
                <a:schemeClr val="accent2">
                  <a:lumMod val="75000"/>
                </a:schemeClr>
              </a:solidFill>
              <a:cs typeface="Aharoni" pitchFamily="2" charset="-79"/>
            </a:endParaRPr>
          </a:p>
        </p:txBody>
      </p:sp>
      <p:pic>
        <p:nvPicPr>
          <p:cNvPr id="32770" name="Picture 2" descr="http://ts2.mm.bing.net/images/thumbnail.aspx?q=1082151408425&amp;id=92ee53bae21490edd38231d890f2051c&amp;url=http%3a%2f%2f192idor.files.wordpress.com%2f2008%2f11%2flamborgh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762000"/>
            <a:ext cx="5384800" cy="4038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xmlns:p14="http://schemas.microsoft.com/office/powerpoint/2010/main" spd="slow" advClick="0" advTm="1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28600" y="18288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el hotel</a:t>
            </a:r>
            <a:endParaRPr lang="es-ES" sz="36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8382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LOS COGNADOS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8956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la recepción </a:t>
            </a:r>
            <a:endParaRPr lang="es-ES" sz="36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38100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el hostal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4876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una excursión </a:t>
            </a:r>
            <a:endParaRPr lang="es-ES" sz="36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000"/>
    </mc:Choice>
    <mc:Fallback xmlns="">
      <p:transition xmlns:p14="http://schemas.microsoft.com/office/powerpoint/2010/main" spd="slow" advClick="0" advTm="5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600200"/>
            <a:ext cx="6019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d</a:t>
            </a:r>
            <a:r>
              <a:rPr lang="en-US" sz="3600" dirty="0" err="1" smtClean="0"/>
              <a:t>ar</a:t>
            </a:r>
            <a:r>
              <a:rPr lang="en-US" sz="3600" dirty="0" smtClean="0"/>
              <a:t> </a:t>
            </a:r>
            <a:r>
              <a:rPr lang="en-US" sz="3600" dirty="0" err="1" smtClean="0"/>
              <a:t>una</a:t>
            </a:r>
            <a:r>
              <a:rPr lang="en-US" sz="3600" dirty="0" smtClean="0"/>
              <a:t> </a:t>
            </a:r>
            <a:r>
              <a:rPr lang="en-US" sz="3600" dirty="0" err="1" smtClean="0"/>
              <a:t>caminata</a:t>
            </a:r>
            <a:endParaRPr lang="en-US" sz="3600" dirty="0" smtClean="0"/>
          </a:p>
          <a:p>
            <a:r>
              <a:rPr lang="en-US" sz="3600" dirty="0" err="1"/>
              <a:t>c</a:t>
            </a:r>
            <a:r>
              <a:rPr lang="en-US" sz="3600" dirty="0" err="1" smtClean="0"/>
              <a:t>aro</a:t>
            </a:r>
            <a:r>
              <a:rPr lang="en-US" sz="3600" dirty="0" smtClean="0"/>
              <a:t>(a)</a:t>
            </a:r>
          </a:p>
          <a:p>
            <a:r>
              <a:rPr lang="en-US" sz="3600" dirty="0" err="1"/>
              <a:t>r</a:t>
            </a:r>
            <a:r>
              <a:rPr lang="en-US" sz="3600" dirty="0" err="1" smtClean="0"/>
              <a:t>egatear</a:t>
            </a:r>
            <a:endParaRPr lang="en-US" sz="3600" dirty="0" smtClean="0"/>
          </a:p>
          <a:p>
            <a:r>
              <a:rPr lang="en-US" sz="3600" dirty="0"/>
              <a:t>e</a:t>
            </a:r>
            <a:r>
              <a:rPr lang="en-US" sz="3600" dirty="0" smtClean="0"/>
              <a:t>l </a:t>
            </a:r>
            <a:r>
              <a:rPr lang="en-US" sz="3600" dirty="0" err="1" smtClean="0"/>
              <a:t>dinero</a:t>
            </a:r>
            <a:r>
              <a:rPr lang="en-US" sz="3600" dirty="0" smtClean="0"/>
              <a:t> en </a:t>
            </a:r>
            <a:r>
              <a:rPr lang="en-US" sz="3600" dirty="0" err="1" smtClean="0"/>
              <a:t>efectivo</a:t>
            </a:r>
            <a:endParaRPr lang="en-US" sz="3600" dirty="0" smtClean="0"/>
          </a:p>
          <a:p>
            <a:r>
              <a:rPr lang="en-US" sz="3600" dirty="0" err="1" smtClean="0"/>
              <a:t>montar</a:t>
            </a:r>
            <a:r>
              <a:rPr lang="en-US" sz="3600" dirty="0" smtClean="0"/>
              <a:t> a </a:t>
            </a:r>
            <a:r>
              <a:rPr lang="en-US" sz="3600" dirty="0" err="1" smtClean="0"/>
              <a:t>caballo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668424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600200"/>
            <a:ext cx="6019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p</a:t>
            </a:r>
            <a:r>
              <a:rPr lang="en-US" sz="3600" dirty="0" err="1" smtClean="0"/>
              <a:t>escar</a:t>
            </a:r>
            <a:endParaRPr lang="en-US" sz="3600" dirty="0" smtClean="0"/>
          </a:p>
          <a:p>
            <a:r>
              <a:rPr lang="en-US" sz="3600" dirty="0"/>
              <a:t>e</a:t>
            </a:r>
            <a:r>
              <a:rPr lang="en-US" sz="3600" dirty="0" smtClean="0"/>
              <a:t>l </a:t>
            </a:r>
            <a:r>
              <a:rPr lang="en-US" sz="3600" dirty="0" err="1" smtClean="0"/>
              <a:t>recuerdo</a:t>
            </a:r>
            <a:endParaRPr lang="en-US" sz="3600" dirty="0" smtClean="0"/>
          </a:p>
          <a:p>
            <a:r>
              <a:rPr lang="en-US" sz="3600" dirty="0"/>
              <a:t>e</a:t>
            </a:r>
            <a:r>
              <a:rPr lang="en-US" sz="3600" dirty="0" smtClean="0"/>
              <a:t>l collar</a:t>
            </a:r>
          </a:p>
          <a:p>
            <a:r>
              <a:rPr lang="en-US" sz="3600" dirty="0"/>
              <a:t>e</a:t>
            </a:r>
            <a:r>
              <a:rPr lang="en-US" sz="3600" dirty="0" smtClean="0"/>
              <a:t>l </a:t>
            </a:r>
            <a:r>
              <a:rPr lang="en-US" sz="3600" dirty="0" err="1" smtClean="0"/>
              <a:t>ascensor</a:t>
            </a:r>
            <a:endParaRPr lang="en-US" sz="3600" dirty="0" smtClean="0"/>
          </a:p>
          <a:p>
            <a:r>
              <a:rPr lang="en-US" sz="3600" dirty="0"/>
              <a:t>e</a:t>
            </a:r>
            <a:r>
              <a:rPr lang="en-US" sz="3600" dirty="0" smtClean="0"/>
              <a:t>l </a:t>
            </a:r>
            <a:r>
              <a:rPr lang="en-US" sz="3600" dirty="0" err="1" smtClean="0"/>
              <a:t>tiempo</a:t>
            </a:r>
            <a:r>
              <a:rPr lang="en-US" sz="3600" dirty="0" smtClean="0"/>
              <a:t> </a:t>
            </a:r>
            <a:r>
              <a:rPr lang="en-US" sz="3600" dirty="0" err="1" smtClean="0"/>
              <a:t>libre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730872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600200"/>
            <a:ext cx="601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t</a:t>
            </a:r>
            <a:r>
              <a:rPr lang="en-US" sz="3600" dirty="0" err="1" smtClean="0"/>
              <a:t>omar</a:t>
            </a:r>
            <a:r>
              <a:rPr lang="en-US" sz="3600" dirty="0" smtClean="0"/>
              <a:t> </a:t>
            </a:r>
            <a:r>
              <a:rPr lang="en-US" sz="3600" dirty="0" err="1" smtClean="0"/>
              <a:t>fotos</a:t>
            </a:r>
            <a:endParaRPr lang="en-US" sz="3600" dirty="0" smtClean="0"/>
          </a:p>
          <a:p>
            <a:r>
              <a:rPr lang="en-US" sz="3600" dirty="0"/>
              <a:t>e</a:t>
            </a:r>
            <a:r>
              <a:rPr lang="en-US" sz="3600" dirty="0" smtClean="0"/>
              <a:t>l </a:t>
            </a:r>
            <a:r>
              <a:rPr lang="en-US" sz="3600" dirty="0" err="1" smtClean="0"/>
              <a:t>anillo</a:t>
            </a:r>
            <a:endParaRPr lang="en-US" sz="3600" dirty="0" smtClean="0"/>
          </a:p>
          <a:p>
            <a:r>
              <a:rPr lang="en-US" sz="3600" dirty="0"/>
              <a:t>e</a:t>
            </a:r>
            <a:r>
              <a:rPr lang="en-US" sz="3600" dirty="0" smtClean="0"/>
              <a:t>l </a:t>
            </a:r>
            <a:r>
              <a:rPr lang="en-US" sz="3600" dirty="0" err="1" smtClean="0"/>
              <a:t>arete</a:t>
            </a:r>
            <a:endParaRPr lang="en-US" sz="3600" dirty="0" smtClean="0"/>
          </a:p>
          <a:p>
            <a:r>
              <a:rPr lang="en-US" sz="3600" dirty="0"/>
              <a:t>l</a:t>
            </a:r>
            <a:r>
              <a:rPr lang="en-US" sz="3600" dirty="0" smtClean="0"/>
              <a:t>a </a:t>
            </a:r>
            <a:r>
              <a:rPr lang="en-US" sz="3600" dirty="0" err="1" smtClean="0"/>
              <a:t>llave</a:t>
            </a:r>
            <a:endParaRPr lang="en-US" sz="3600" dirty="0" smtClean="0"/>
          </a:p>
          <a:p>
            <a:r>
              <a:rPr lang="en-US" sz="3600" dirty="0"/>
              <a:t>l</a:t>
            </a:r>
            <a:r>
              <a:rPr lang="en-US" sz="3600" dirty="0" smtClean="0"/>
              <a:t>a </a:t>
            </a:r>
            <a:r>
              <a:rPr lang="en-US" sz="3600" dirty="0" err="1" smtClean="0"/>
              <a:t>habitación</a:t>
            </a:r>
            <a:endParaRPr lang="en-US" sz="3600" dirty="0" smtClean="0"/>
          </a:p>
          <a:p>
            <a:r>
              <a:rPr lang="en-US" sz="3600" dirty="0"/>
              <a:t>b</a:t>
            </a:r>
            <a:r>
              <a:rPr lang="en-US" sz="3600" dirty="0" smtClean="0"/>
              <a:t>ello (a)</a:t>
            </a:r>
          </a:p>
        </p:txBody>
      </p:sp>
    </p:spTree>
    <p:extLst>
      <p:ext uri="{BB962C8B-B14F-4D97-AF65-F5344CB8AC3E}">
        <p14:creationId xmlns:p14="http://schemas.microsoft.com/office/powerpoint/2010/main" val="53631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8382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Traduce…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20574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We ride a horse.</a:t>
            </a:r>
            <a:endParaRPr lang="en-US" sz="4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31242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They are on vacation.</a:t>
            </a:r>
            <a:endParaRPr lang="en-US" sz="4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42672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You bargain in the open air market.</a:t>
            </a:r>
            <a:endParaRPr lang="en-US" sz="4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416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8382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Traduce…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20574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I hike in the mountains.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31242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He pays with cash.</a:t>
            </a:r>
            <a:endParaRPr lang="en-US" sz="4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42672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You make a reservation.</a:t>
            </a:r>
            <a:endParaRPr lang="en-US" sz="4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72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8382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Traduce…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20574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We send postcards.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31242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I would like to bargain.</a:t>
            </a:r>
            <a:endParaRPr lang="en-US" sz="4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42672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She is on vacation.</a:t>
            </a:r>
          </a:p>
        </p:txBody>
      </p:sp>
    </p:spTree>
    <p:extLst>
      <p:ext uri="{BB962C8B-B14F-4D97-AF65-F5344CB8AC3E}">
        <p14:creationId xmlns:p14="http://schemas.microsoft.com/office/powerpoint/2010/main" val="4045015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8382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Traduce…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20574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They hike in the morning.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32004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You fish in the ocean.</a:t>
            </a:r>
            <a:endParaRPr lang="en-US" sz="4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42672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He takes photos.</a:t>
            </a:r>
          </a:p>
        </p:txBody>
      </p:sp>
    </p:spTree>
    <p:extLst>
      <p:ext uri="{BB962C8B-B14F-4D97-AF65-F5344CB8AC3E}">
        <p14:creationId xmlns:p14="http://schemas.microsoft.com/office/powerpoint/2010/main" val="366223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81000"/>
            <a:ext cx="2044390" cy="2095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981200"/>
            <a:ext cx="2057400" cy="21774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3733800"/>
            <a:ext cx="2590800" cy="2107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0" y="990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m</a:t>
            </a:r>
            <a:r>
              <a:rPr lang="en-US" sz="3600" dirty="0" err="1" smtClean="0"/>
              <a:t>ontar</a:t>
            </a:r>
            <a:r>
              <a:rPr lang="en-US" sz="3600" dirty="0" smtClean="0"/>
              <a:t> a </a:t>
            </a:r>
            <a:r>
              <a:rPr lang="en-US" sz="3600" dirty="0" err="1" smtClean="0"/>
              <a:t>caballo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2667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</a:t>
            </a:r>
            <a:r>
              <a:rPr lang="en-US" sz="3600" dirty="0" smtClean="0"/>
              <a:t>l </a:t>
            </a:r>
            <a:r>
              <a:rPr lang="en-US" sz="3600" dirty="0" err="1" smtClean="0"/>
              <a:t>ascensor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4572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t</a:t>
            </a:r>
            <a:r>
              <a:rPr lang="en-US" sz="3600" dirty="0" err="1" smtClean="0"/>
              <a:t>omar</a:t>
            </a:r>
            <a:r>
              <a:rPr lang="en-US" sz="3600" dirty="0" smtClean="0"/>
              <a:t> </a:t>
            </a:r>
            <a:r>
              <a:rPr lang="en-US" sz="3600" dirty="0" err="1" smtClean="0"/>
              <a:t>fotos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95922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s3.mm.bing.net/images/thumbnail.aspx?q=1156619437402&amp;id=b43fd6cfc76280e5d3d9679e9767a71b&amp;url=http%3a%2f%2fimage.made-in-china.com%2f2f0j00ceaQAHGROfhF%2fKey-7501-10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587104">
            <a:off x="1732303" y="250155"/>
            <a:ext cx="1673263" cy="306084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2438400"/>
            <a:ext cx="2123033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3591008"/>
            <a:ext cx="2590800" cy="2466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3400" y="1371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</a:t>
            </a:r>
            <a:r>
              <a:rPr lang="en-US" sz="3600" dirty="0" smtClean="0"/>
              <a:t>a </a:t>
            </a:r>
            <a:r>
              <a:rPr lang="en-US" sz="3600" dirty="0" err="1" smtClean="0"/>
              <a:t>llave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2895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</a:t>
            </a:r>
            <a:r>
              <a:rPr lang="en-US" sz="3600" dirty="0" smtClean="0"/>
              <a:t>l collar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48768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d</a:t>
            </a:r>
            <a:r>
              <a:rPr lang="en-US" sz="3600" dirty="0" err="1" smtClean="0"/>
              <a:t>ar</a:t>
            </a:r>
            <a:r>
              <a:rPr lang="en-US" sz="3600" dirty="0" smtClean="0"/>
              <a:t> </a:t>
            </a:r>
            <a:r>
              <a:rPr lang="en-US" sz="3600" dirty="0" err="1" smtClean="0"/>
              <a:t>una</a:t>
            </a:r>
            <a:r>
              <a:rPr lang="en-US" sz="3600" dirty="0" smtClean="0"/>
              <a:t> </a:t>
            </a:r>
            <a:r>
              <a:rPr lang="en-US" sz="3600" dirty="0" err="1" smtClean="0"/>
              <a:t>caminata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53349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609600"/>
            <a:ext cx="2286000" cy="24880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286000"/>
            <a:ext cx="2133600" cy="21756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657600"/>
            <a:ext cx="2832100" cy="2839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0" y="1371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pescar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28956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</a:t>
            </a:r>
            <a:r>
              <a:rPr lang="en-US" sz="3600" dirty="0" smtClean="0"/>
              <a:t>l </a:t>
            </a:r>
            <a:r>
              <a:rPr lang="en-US" sz="3600" dirty="0" err="1" smtClean="0"/>
              <a:t>dinero</a:t>
            </a:r>
            <a:r>
              <a:rPr lang="en-US" sz="3600" dirty="0" smtClean="0"/>
              <a:t> en </a:t>
            </a:r>
            <a:r>
              <a:rPr lang="en-US" sz="3600" dirty="0" err="1" smtClean="0"/>
              <a:t>efectivo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5181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</a:t>
            </a:r>
            <a:r>
              <a:rPr lang="en-US" sz="3600" dirty="0" smtClean="0"/>
              <a:t>a </a:t>
            </a:r>
            <a:r>
              <a:rPr lang="en-US" sz="3600" dirty="0" err="1" smtClean="0"/>
              <a:t>habitación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29459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3886200" cy="2816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47800"/>
            <a:ext cx="3949700" cy="29586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548011"/>
            <a:ext cx="3886200" cy="258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6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0"/>
    </mc:Choice>
    <mc:Fallback xmlns="">
      <p:transition xmlns:p14="http://schemas.microsoft.com/office/powerpoint/2010/main" spd="slow" advTm="7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3657600"/>
            <a:ext cx="1752600" cy="20655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19600" y="20574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</a:t>
            </a:r>
            <a:r>
              <a:rPr lang="en-US" sz="3600" dirty="0" smtClean="0"/>
              <a:t>l </a:t>
            </a:r>
            <a:r>
              <a:rPr lang="en-US" sz="3600" dirty="0" err="1" smtClean="0"/>
              <a:t>recuerdo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4648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</a:t>
            </a:r>
            <a:r>
              <a:rPr lang="en-US" sz="3600" dirty="0" smtClean="0"/>
              <a:t>l </a:t>
            </a:r>
            <a:r>
              <a:rPr lang="en-US" sz="3600" dirty="0" err="1" smtClean="0"/>
              <a:t>anillo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14400"/>
            <a:ext cx="3308547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90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se-up-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33400"/>
            <a:ext cx="1300149" cy="2521501"/>
          </a:xfrm>
          <a:prstGeom prst="rect">
            <a:avLst/>
          </a:prstGeom>
        </p:spPr>
      </p:pic>
      <p:pic>
        <p:nvPicPr>
          <p:cNvPr id="3" name="Picture 2" descr="close-up-9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438400"/>
            <a:ext cx="2741267" cy="1841789"/>
          </a:xfrm>
          <a:prstGeom prst="rect">
            <a:avLst/>
          </a:prstGeom>
        </p:spPr>
      </p:pic>
      <p:pic>
        <p:nvPicPr>
          <p:cNvPr id="4" name="Picture 3" descr="close-up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152900"/>
            <a:ext cx="1905000" cy="190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13716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</a:t>
            </a:r>
            <a:r>
              <a:rPr lang="en-US" sz="3600" dirty="0" smtClean="0"/>
              <a:t>l </a:t>
            </a:r>
            <a:r>
              <a:rPr lang="en-US" sz="3600" dirty="0" err="1" smtClean="0"/>
              <a:t>arete</a:t>
            </a:r>
            <a:r>
              <a:rPr lang="en-US" sz="3600" dirty="0" smtClean="0"/>
              <a:t> (los </a:t>
            </a:r>
            <a:r>
              <a:rPr lang="en-US" sz="3600" dirty="0" err="1" smtClean="0"/>
              <a:t>aretes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3048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  <a:r>
              <a:rPr lang="en-US" sz="3600" dirty="0" smtClean="0"/>
              <a:t>ello(a)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5181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la </a:t>
            </a:r>
            <a:r>
              <a:rPr lang="en-US" sz="3600" dirty="0" err="1" smtClean="0"/>
              <a:t>llave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37393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se-up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2317197" cy="1882723"/>
          </a:xfrm>
          <a:prstGeom prst="rect">
            <a:avLst/>
          </a:prstGeom>
        </p:spPr>
      </p:pic>
      <p:pic>
        <p:nvPicPr>
          <p:cNvPr id="3" name="Picture 2" descr="close-up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438400"/>
            <a:ext cx="2349512" cy="1798845"/>
          </a:xfrm>
          <a:prstGeom prst="rect">
            <a:avLst/>
          </a:prstGeom>
        </p:spPr>
      </p:pic>
      <p:pic>
        <p:nvPicPr>
          <p:cNvPr id="4" name="Picture 3" descr="close-up-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114800"/>
            <a:ext cx="1444493" cy="17609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6600" y="12954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</a:t>
            </a:r>
            <a:r>
              <a:rPr lang="en-US" sz="3600" dirty="0" smtClean="0"/>
              <a:t>a </a:t>
            </a:r>
            <a:r>
              <a:rPr lang="en-US" sz="3600" dirty="0" err="1" smtClean="0"/>
              <a:t>habitación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31242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m</a:t>
            </a:r>
            <a:r>
              <a:rPr lang="en-US" sz="3600" dirty="0" err="1" smtClean="0"/>
              <a:t>ontar</a:t>
            </a:r>
            <a:r>
              <a:rPr lang="en-US" sz="3600" dirty="0" smtClean="0"/>
              <a:t> a </a:t>
            </a:r>
            <a:r>
              <a:rPr lang="en-US" sz="3600" dirty="0" err="1" smtClean="0"/>
              <a:t>caballo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4876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</a:t>
            </a:r>
            <a:r>
              <a:rPr lang="en-US" sz="3600" dirty="0" smtClean="0"/>
              <a:t>l collar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42161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se-up-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0"/>
            <a:ext cx="4555074" cy="1245528"/>
          </a:xfrm>
          <a:prstGeom prst="rect">
            <a:avLst/>
          </a:prstGeom>
        </p:spPr>
      </p:pic>
      <p:pic>
        <p:nvPicPr>
          <p:cNvPr id="3" name="Picture 2" descr="close-up-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962400"/>
            <a:ext cx="2818264" cy="20916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38800" y="1752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c</a:t>
            </a:r>
            <a:r>
              <a:rPr lang="en-US" sz="3600" dirty="0" err="1" smtClean="0"/>
              <a:t>aro</a:t>
            </a:r>
            <a:r>
              <a:rPr lang="en-US" sz="3600" dirty="0" smtClean="0"/>
              <a:t>(a)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44958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</a:t>
            </a:r>
            <a:r>
              <a:rPr lang="en-US" sz="3600" dirty="0" smtClean="0"/>
              <a:t>l </a:t>
            </a:r>
            <a:r>
              <a:rPr lang="en-US" sz="3600" dirty="0" err="1" smtClean="0"/>
              <a:t>dinero</a:t>
            </a:r>
            <a:r>
              <a:rPr lang="en-US" sz="3600" dirty="0" smtClean="0"/>
              <a:t> en </a:t>
            </a:r>
            <a:r>
              <a:rPr lang="en-US" sz="3600" dirty="0" err="1" smtClean="0"/>
              <a:t>efectivo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54556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se-up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362200"/>
            <a:ext cx="3070275" cy="1870949"/>
          </a:xfrm>
          <a:prstGeom prst="rect">
            <a:avLst/>
          </a:prstGeom>
        </p:spPr>
      </p:pic>
      <p:pic>
        <p:nvPicPr>
          <p:cNvPr id="3" name="Picture 2" descr="close-up-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"/>
            <a:ext cx="2825278" cy="1677509"/>
          </a:xfrm>
          <a:prstGeom prst="rect">
            <a:avLst/>
          </a:prstGeom>
        </p:spPr>
      </p:pic>
      <p:pic>
        <p:nvPicPr>
          <p:cNvPr id="4" name="Picture 3" descr="close-up-4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657600"/>
            <a:ext cx="1682649" cy="24199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0" y="990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pescar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2743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t</a:t>
            </a:r>
            <a:r>
              <a:rPr lang="en-US" sz="3600" dirty="0" err="1" smtClean="0"/>
              <a:t>omar</a:t>
            </a:r>
            <a:r>
              <a:rPr lang="en-US" sz="3600" dirty="0" smtClean="0"/>
              <a:t> </a:t>
            </a:r>
            <a:r>
              <a:rPr lang="en-US" sz="3600" dirty="0" err="1" smtClean="0"/>
              <a:t>fotos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4495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c</a:t>
            </a:r>
            <a:r>
              <a:rPr lang="en-US" sz="3600" dirty="0" err="1" smtClean="0"/>
              <a:t>aro</a:t>
            </a:r>
            <a:r>
              <a:rPr lang="en-US" sz="3600" dirty="0" smtClean="0"/>
              <a:t>(a)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09369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se-up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38200"/>
            <a:ext cx="2098008" cy="1934101"/>
          </a:xfrm>
          <a:prstGeom prst="rect">
            <a:avLst/>
          </a:prstGeom>
        </p:spPr>
      </p:pic>
      <p:pic>
        <p:nvPicPr>
          <p:cNvPr id="3" name="Picture 2" descr="close-up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419600"/>
            <a:ext cx="1409700" cy="1625600"/>
          </a:xfrm>
          <a:prstGeom prst="rect">
            <a:avLst/>
          </a:prstGeom>
        </p:spPr>
      </p:pic>
      <p:pic>
        <p:nvPicPr>
          <p:cNvPr id="4" name="Picture 3" descr="Screen Shot 2012-10-02 at 11.13.5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438400"/>
            <a:ext cx="2697280" cy="18618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1371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regatear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30480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el </a:t>
            </a:r>
            <a:r>
              <a:rPr lang="en-US" sz="3600" dirty="0" err="1" smtClean="0"/>
              <a:t>arete</a:t>
            </a:r>
            <a:endParaRPr lang="en-US" sz="3600" dirty="0" smtClean="0"/>
          </a:p>
          <a:p>
            <a:r>
              <a:rPr lang="en-US" sz="3600" dirty="0" smtClean="0"/>
              <a:t>(los </a:t>
            </a:r>
            <a:r>
              <a:rPr lang="en-US" sz="3600" dirty="0" err="1" smtClean="0"/>
              <a:t>aretes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4648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</a:t>
            </a:r>
            <a:r>
              <a:rPr lang="en-US" sz="3600" dirty="0" smtClean="0"/>
              <a:t>l </a:t>
            </a:r>
            <a:r>
              <a:rPr lang="en-US" sz="3600" dirty="0" err="1" smtClean="0"/>
              <a:t>anillo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18767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se-up-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57200"/>
            <a:ext cx="1466722" cy="2503206"/>
          </a:xfrm>
          <a:prstGeom prst="rect">
            <a:avLst/>
          </a:prstGeom>
        </p:spPr>
      </p:pic>
      <p:pic>
        <p:nvPicPr>
          <p:cNvPr id="3" name="Picture 2" descr="close-up-6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600200"/>
            <a:ext cx="1150217" cy="3004648"/>
          </a:xfrm>
          <a:prstGeom prst="rect">
            <a:avLst/>
          </a:prstGeom>
        </p:spPr>
      </p:pic>
      <p:pic>
        <p:nvPicPr>
          <p:cNvPr id="4" name="Picture 3" descr="close-up-7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33800"/>
            <a:ext cx="2594501" cy="2371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1066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</a:t>
            </a:r>
            <a:r>
              <a:rPr lang="en-US" sz="3600" dirty="0" smtClean="0"/>
              <a:t>l </a:t>
            </a:r>
            <a:r>
              <a:rPr lang="en-US" sz="3600" dirty="0" err="1" smtClean="0"/>
              <a:t>ascensor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2819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  <a:r>
              <a:rPr lang="en-US" sz="3600" dirty="0" smtClean="0"/>
              <a:t>ello(a)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4572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</a:t>
            </a:r>
            <a:r>
              <a:rPr lang="en-US" sz="3600" dirty="0" smtClean="0"/>
              <a:t>l </a:t>
            </a:r>
            <a:r>
              <a:rPr lang="en-US" sz="3600" dirty="0" err="1" smtClean="0"/>
              <a:t>recuerdo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81493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se-up-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19200"/>
            <a:ext cx="1784043" cy="2378724"/>
          </a:xfrm>
          <a:prstGeom prst="rect">
            <a:avLst/>
          </a:prstGeom>
        </p:spPr>
      </p:pic>
      <p:pic>
        <p:nvPicPr>
          <p:cNvPr id="4" name="Picture 3" descr="close-up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19" y="3274816"/>
            <a:ext cx="2253025" cy="18305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200" y="1828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d</a:t>
            </a:r>
            <a:r>
              <a:rPr lang="en-US" sz="3600" dirty="0" err="1" smtClean="0"/>
              <a:t>ar</a:t>
            </a:r>
            <a:r>
              <a:rPr lang="en-US" sz="3600" dirty="0" smtClean="0"/>
              <a:t> </a:t>
            </a:r>
            <a:r>
              <a:rPr lang="en-US" sz="3600" dirty="0" err="1" smtClean="0"/>
              <a:t>una</a:t>
            </a:r>
            <a:r>
              <a:rPr lang="en-US" sz="3600" dirty="0" smtClean="0"/>
              <a:t> </a:t>
            </a:r>
            <a:r>
              <a:rPr lang="en-US" sz="3600" dirty="0" err="1" smtClean="0"/>
              <a:t>caminata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4038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</a:t>
            </a:r>
            <a:r>
              <a:rPr lang="en-US" sz="3600" dirty="0" smtClean="0"/>
              <a:t>a </a:t>
            </a:r>
            <a:r>
              <a:rPr lang="en-US" sz="3600" dirty="0" err="1" smtClean="0"/>
              <a:t>habitación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35427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8288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las atracciones</a:t>
            </a:r>
            <a:endParaRPr lang="es-ES" sz="36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8382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LOS COGNADOS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956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individual</a:t>
            </a:r>
            <a:endParaRPr lang="es-ES" sz="36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38862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doble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48006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el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mercado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000"/>
    </mc:Choice>
    <mc:Fallback xmlns="">
      <p:transition xmlns:p14="http://schemas.microsoft.com/office/powerpoint/2010/main" spd="slow" advClick="0" advTm="5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33400"/>
            <a:ext cx="8077200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12. to be on vacation			</a:t>
            </a:r>
            <a:endParaRPr lang="en-US" sz="3600" dirty="0" smtClean="0"/>
          </a:p>
          <a:p>
            <a:r>
              <a:rPr lang="en-US" sz="3600" dirty="0"/>
              <a:t>	</a:t>
            </a:r>
            <a:r>
              <a:rPr lang="en-US" sz="3600" dirty="0" err="1" smtClean="0">
                <a:solidFill>
                  <a:srgbClr val="FF0000"/>
                </a:solidFill>
              </a:rPr>
              <a:t>estar</a:t>
            </a:r>
            <a:r>
              <a:rPr lang="en-US" sz="3600" dirty="0" smtClean="0">
                <a:solidFill>
                  <a:srgbClr val="FF0000"/>
                </a:solidFill>
              </a:rPr>
              <a:t> de </a:t>
            </a:r>
            <a:r>
              <a:rPr lang="en-US" sz="3600" dirty="0" err="1" smtClean="0">
                <a:solidFill>
                  <a:srgbClr val="FF0000"/>
                </a:solidFill>
              </a:rPr>
              <a:t>vacaciones</a:t>
            </a:r>
            <a:endParaRPr lang="en-US" sz="3600" dirty="0"/>
          </a:p>
          <a:p>
            <a:r>
              <a:rPr lang="en-US" sz="3600" dirty="0"/>
              <a:t>13. to send post cards					</a:t>
            </a:r>
            <a:r>
              <a:rPr lang="en-US" sz="3600" dirty="0" err="1" smtClean="0">
                <a:solidFill>
                  <a:srgbClr val="FF0000"/>
                </a:solidFill>
              </a:rPr>
              <a:t>mandar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tarjetas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postales</a:t>
            </a:r>
            <a:r>
              <a:rPr lang="en-US" sz="3600" dirty="0" smtClean="0"/>
              <a:t> </a:t>
            </a:r>
            <a:endParaRPr lang="en-US" sz="3600" dirty="0"/>
          </a:p>
          <a:p>
            <a:r>
              <a:rPr lang="en-US" sz="3600" dirty="0"/>
              <a:t>14. to see		</a:t>
            </a:r>
            <a:endParaRPr lang="en-US" sz="3600" dirty="0" smtClean="0"/>
          </a:p>
          <a:p>
            <a:r>
              <a:rPr lang="en-US" sz="3600" dirty="0"/>
              <a:t>	</a:t>
            </a:r>
            <a:r>
              <a:rPr lang="en-US" sz="3600" dirty="0" err="1" smtClean="0">
                <a:solidFill>
                  <a:srgbClr val="FF0000"/>
                </a:solidFill>
              </a:rPr>
              <a:t>ver</a:t>
            </a:r>
            <a:r>
              <a:rPr lang="en-US" sz="3600" dirty="0"/>
              <a:t>				</a:t>
            </a:r>
          </a:p>
          <a:p>
            <a:r>
              <a:rPr lang="en-US" sz="3600" dirty="0"/>
              <a:t>15. lodging 						</a:t>
            </a:r>
            <a:r>
              <a:rPr lang="en-US" sz="3600" dirty="0"/>
              <a:t>	</a:t>
            </a:r>
            <a:r>
              <a:rPr lang="en-US" sz="3600" dirty="0" smtClean="0">
                <a:solidFill>
                  <a:srgbClr val="FF0000"/>
                </a:solidFill>
              </a:rPr>
              <a:t>el </a:t>
            </a:r>
            <a:r>
              <a:rPr lang="en-US" sz="3600" dirty="0" err="1" smtClean="0">
                <a:solidFill>
                  <a:srgbClr val="FF0000"/>
                </a:solidFill>
              </a:rPr>
              <a:t>alojamiento</a:t>
            </a:r>
            <a:r>
              <a:rPr lang="en-US" sz="3600" dirty="0"/>
              <a:t>	</a:t>
            </a:r>
          </a:p>
          <a:p>
            <a:r>
              <a:rPr lang="en-US" sz="3600" dirty="0"/>
              <a:t>16. to make / have a reservation 			</a:t>
            </a:r>
            <a:r>
              <a:rPr lang="en-US" sz="3600" dirty="0" err="1" smtClean="0">
                <a:solidFill>
                  <a:srgbClr val="FF0000"/>
                </a:solidFill>
              </a:rPr>
              <a:t>hacer</a:t>
            </a:r>
            <a:r>
              <a:rPr lang="en-US" sz="3600" dirty="0" smtClean="0">
                <a:solidFill>
                  <a:srgbClr val="FF0000"/>
                </a:solidFill>
              </a:rPr>
              <a:t> / </a:t>
            </a:r>
            <a:r>
              <a:rPr lang="en-US" sz="3600" dirty="0" err="1" smtClean="0">
                <a:solidFill>
                  <a:srgbClr val="FF0000"/>
                </a:solidFill>
              </a:rPr>
              <a:t>tener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una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reservaci</a:t>
            </a:r>
            <a:r>
              <a:rPr lang="en-US" sz="3600" dirty="0" err="1" smtClean="0">
                <a:solidFill>
                  <a:srgbClr val="FF0000"/>
                </a:solidFill>
              </a:rPr>
              <a:t>ón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3837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20000"/>
    </mc:Choice>
    <mc:Fallback xmlns="">
      <p:transition xmlns:p14="http://schemas.microsoft.com/office/powerpoint/2010/main" spd="slow" advClick="0" advTm="4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7010400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17. </a:t>
            </a:r>
            <a:r>
              <a:rPr lang="en-US" sz="3600" dirty="0"/>
              <a:t>h</a:t>
            </a:r>
            <a:r>
              <a:rPr lang="en-US" sz="3600" dirty="0" smtClean="0"/>
              <a:t>andicrafts</a:t>
            </a:r>
          </a:p>
          <a:p>
            <a:r>
              <a:rPr lang="en-US" sz="3600" dirty="0"/>
              <a:t>	</a:t>
            </a:r>
            <a:r>
              <a:rPr lang="en-US" sz="3600" dirty="0" err="1" smtClean="0">
                <a:solidFill>
                  <a:srgbClr val="FF0000"/>
                </a:solidFill>
              </a:rPr>
              <a:t>las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artesan</a:t>
            </a:r>
            <a:r>
              <a:rPr lang="en-US" sz="3600" dirty="0" err="1" smtClean="0">
                <a:solidFill>
                  <a:srgbClr val="FF0000"/>
                </a:solidFill>
              </a:rPr>
              <a:t>ías</a:t>
            </a:r>
            <a:r>
              <a:rPr lang="en-US" sz="3600" dirty="0"/>
              <a:t>				</a:t>
            </a:r>
          </a:p>
          <a:p>
            <a:r>
              <a:rPr lang="en-US" sz="3600" dirty="0"/>
              <a:t>18. jewelry						</a:t>
            </a:r>
            <a:r>
              <a:rPr lang="en-US" sz="3600" dirty="0" err="1" smtClean="0">
                <a:solidFill>
                  <a:srgbClr val="FF0000"/>
                </a:solidFill>
              </a:rPr>
              <a:t>las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joyas</a:t>
            </a:r>
            <a:endParaRPr lang="en-US" sz="3600" dirty="0"/>
          </a:p>
          <a:p>
            <a:r>
              <a:rPr lang="en-US" sz="3600" dirty="0"/>
              <a:t>19. credit card					</a:t>
            </a:r>
            <a:r>
              <a:rPr lang="en-US" sz="3600" dirty="0" smtClean="0">
                <a:solidFill>
                  <a:srgbClr val="FF0000"/>
                </a:solidFill>
              </a:rPr>
              <a:t>la </a:t>
            </a:r>
            <a:r>
              <a:rPr lang="en-US" sz="3600" dirty="0" err="1" smtClean="0">
                <a:solidFill>
                  <a:srgbClr val="FF0000"/>
                </a:solidFill>
              </a:rPr>
              <a:t>tarjeta</a:t>
            </a:r>
            <a:r>
              <a:rPr lang="en-US" sz="3600" dirty="0" smtClean="0">
                <a:solidFill>
                  <a:srgbClr val="FF0000"/>
                </a:solidFill>
              </a:rPr>
              <a:t> de </a:t>
            </a:r>
            <a:r>
              <a:rPr lang="en-US" sz="3600" dirty="0" err="1" smtClean="0">
                <a:solidFill>
                  <a:srgbClr val="FF0000"/>
                </a:solidFill>
              </a:rPr>
              <a:t>cr</a:t>
            </a:r>
            <a:r>
              <a:rPr lang="en-US" sz="3600" dirty="0" err="1" smtClean="0">
                <a:solidFill>
                  <a:srgbClr val="FF0000"/>
                </a:solidFill>
              </a:rPr>
              <a:t>édito</a:t>
            </a:r>
            <a:r>
              <a:rPr lang="en-US" sz="3600" dirty="0"/>
              <a:t>	</a:t>
            </a:r>
          </a:p>
          <a:p>
            <a:r>
              <a:rPr lang="en-US" sz="3600" dirty="0"/>
              <a:t>20. open air						</a:t>
            </a:r>
            <a:r>
              <a:rPr lang="en-US" sz="3600" dirty="0" smtClean="0">
                <a:solidFill>
                  <a:srgbClr val="FF0000"/>
                </a:solidFill>
              </a:rPr>
              <a:t>al </a:t>
            </a:r>
            <a:r>
              <a:rPr lang="en-US" sz="3600" dirty="0" err="1" smtClean="0">
                <a:solidFill>
                  <a:srgbClr val="FF0000"/>
                </a:solidFill>
              </a:rPr>
              <a:t>aire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libre</a:t>
            </a:r>
            <a:endParaRPr lang="en-US" sz="3600" dirty="0"/>
          </a:p>
          <a:p>
            <a:r>
              <a:rPr lang="en-US" sz="3600" dirty="0"/>
              <a:t>21. How…!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¡</a:t>
            </a:r>
            <a:r>
              <a:rPr lang="en-US" sz="3600" dirty="0" err="1" smtClean="0">
                <a:solidFill>
                  <a:srgbClr val="FF0000"/>
                </a:solidFill>
              </a:rPr>
              <a:t>Qu</a:t>
            </a:r>
            <a:r>
              <a:rPr lang="en-US" sz="3600" dirty="0" err="1" smtClean="0">
                <a:solidFill>
                  <a:srgbClr val="FF0000"/>
                </a:solidFill>
              </a:rPr>
              <a:t>é</a:t>
            </a:r>
            <a:r>
              <a:rPr lang="en-US" sz="3600" dirty="0" smtClean="0">
                <a:solidFill>
                  <a:srgbClr val="FF0000"/>
                </a:solidFill>
              </a:rPr>
              <a:t> ….!</a:t>
            </a: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/>
              <a:t>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973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981200"/>
            <a:ext cx="69342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¡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Qué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…!		How…!</a:t>
            </a:r>
          </a:p>
          <a:p>
            <a:endParaRPr lang="en-US" sz="3600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	 ¡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Qué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bello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!</a:t>
            </a:r>
          </a:p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	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¡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Qu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é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caro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!</a:t>
            </a:r>
          </a:p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	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¡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Qué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divertido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!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	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US" sz="3600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14400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22. I would like…				</a:t>
            </a:r>
            <a:r>
              <a:rPr lang="en-US" sz="3600" dirty="0" smtClean="0">
                <a:solidFill>
                  <a:srgbClr val="FF0000"/>
                </a:solidFill>
              </a:rPr>
              <a:t>Me </a:t>
            </a:r>
            <a:r>
              <a:rPr lang="en-US" sz="3600" dirty="0" err="1" smtClean="0">
                <a:solidFill>
                  <a:srgbClr val="FF0000"/>
                </a:solidFill>
              </a:rPr>
              <a:t>gustar</a:t>
            </a:r>
            <a:r>
              <a:rPr lang="en-US" sz="3600" dirty="0" err="1" smtClean="0">
                <a:solidFill>
                  <a:srgbClr val="FF0000"/>
                </a:solidFill>
              </a:rPr>
              <a:t>ía</a:t>
            </a:r>
            <a:endParaRPr lang="en-US" sz="3600" dirty="0" smtClean="0"/>
          </a:p>
          <a:p>
            <a:r>
              <a:rPr lang="en-US" sz="3600" dirty="0" smtClean="0"/>
              <a:t>23. Could </a:t>
            </a:r>
            <a:r>
              <a:rPr lang="en-US" sz="3600" dirty="0"/>
              <a:t>I see/ look at…</a:t>
            </a:r>
            <a:r>
              <a:rPr lang="en-US" sz="3600" dirty="0" smtClean="0"/>
              <a:t>?</a:t>
            </a:r>
          </a:p>
          <a:p>
            <a:r>
              <a:rPr lang="en-US" sz="3600" dirty="0"/>
              <a:t>	</a:t>
            </a:r>
            <a:r>
              <a:rPr lang="en-US" sz="3600" dirty="0" smtClean="0">
                <a:solidFill>
                  <a:srgbClr val="FF0000"/>
                </a:solidFill>
              </a:rPr>
              <a:t>¿</a:t>
            </a:r>
            <a:r>
              <a:rPr lang="en-US" sz="3600" dirty="0" err="1" smtClean="0">
                <a:solidFill>
                  <a:srgbClr val="FF0000"/>
                </a:solidFill>
              </a:rPr>
              <a:t>Podr</a:t>
            </a:r>
            <a:r>
              <a:rPr lang="en-US" sz="3600" dirty="0" err="1" smtClean="0">
                <a:solidFill>
                  <a:srgbClr val="FF0000"/>
                </a:solidFill>
              </a:rPr>
              <a:t>ía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ver</a:t>
            </a:r>
            <a:r>
              <a:rPr lang="en-US" sz="3600" dirty="0" smtClean="0">
                <a:solidFill>
                  <a:srgbClr val="FF0000"/>
                </a:solidFill>
              </a:rPr>
              <a:t>…?</a:t>
            </a:r>
            <a:r>
              <a:rPr lang="en-US" sz="3600" dirty="0"/>
              <a:t>		</a:t>
            </a:r>
            <a:endParaRPr lang="en-US" sz="3600" dirty="0" smtClean="0"/>
          </a:p>
          <a:p>
            <a:pPr marL="742950" indent="-742950">
              <a:buAutoNum type="arabicPeriod" startAt="24"/>
            </a:pPr>
            <a:r>
              <a:rPr lang="en-US" sz="3600" dirty="0" smtClean="0"/>
              <a:t>I’ll </a:t>
            </a:r>
            <a:r>
              <a:rPr lang="en-US" sz="3600" dirty="0"/>
              <a:t>give… to you for</a:t>
            </a:r>
            <a:r>
              <a:rPr lang="en-US" sz="3600" dirty="0" smtClean="0"/>
              <a:t>…</a:t>
            </a:r>
          </a:p>
          <a:p>
            <a:r>
              <a:rPr lang="en-US" sz="3600" dirty="0"/>
              <a:t>	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Le </a:t>
            </a:r>
            <a:r>
              <a:rPr lang="en-US" sz="3600" dirty="0" err="1" smtClean="0">
                <a:solidFill>
                  <a:srgbClr val="FF0000"/>
                </a:solidFill>
              </a:rPr>
              <a:t>dejo</a:t>
            </a:r>
            <a:r>
              <a:rPr lang="en-US" sz="3600" dirty="0" smtClean="0">
                <a:solidFill>
                  <a:srgbClr val="FF0000"/>
                </a:solidFill>
              </a:rPr>
              <a:t>…en…</a:t>
            </a:r>
            <a:r>
              <a:rPr lang="en-US" dirty="0"/>
              <a:t>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65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2322</TotalTime>
  <Words>384</Words>
  <Application>Microsoft Macintosh PowerPoint</Application>
  <PresentationFormat>On-screen Show (4:3)</PresentationFormat>
  <Paragraphs>153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Flow</vt:lpstr>
      <vt:lpstr>El vocabulario de  Unidad 1.2  ESPAÑOL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angelica.musil</dc:creator>
  <cp:lastModifiedBy>Angelica Musil</cp:lastModifiedBy>
  <cp:revision>104</cp:revision>
  <cp:lastPrinted>2012-10-16T18:50:55Z</cp:lastPrinted>
  <dcterms:created xsi:type="dcterms:W3CDTF">2011-09-12T13:56:30Z</dcterms:created>
  <dcterms:modified xsi:type="dcterms:W3CDTF">2014-10-06T17:53:14Z</dcterms:modified>
</cp:coreProperties>
</file>