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3" r:id="rId4"/>
    <p:sldId id="276" r:id="rId5"/>
    <p:sldId id="289" r:id="rId6"/>
    <p:sldId id="296" r:id="rId7"/>
    <p:sldId id="258" r:id="rId8"/>
    <p:sldId id="259" r:id="rId9"/>
    <p:sldId id="261" r:id="rId10"/>
    <p:sldId id="294" r:id="rId11"/>
    <p:sldId id="262" r:id="rId12"/>
    <p:sldId id="293" r:id="rId13"/>
    <p:sldId id="263" r:id="rId14"/>
    <p:sldId id="295" r:id="rId15"/>
    <p:sldId id="264" r:id="rId16"/>
    <p:sldId id="265" r:id="rId17"/>
    <p:sldId id="266" r:id="rId18"/>
    <p:sldId id="267" r:id="rId19"/>
    <p:sldId id="268" r:id="rId20"/>
    <p:sldId id="269" r:id="rId21"/>
    <p:sldId id="274" r:id="rId22"/>
    <p:sldId id="292" r:id="rId23"/>
    <p:sldId id="275" r:id="rId24"/>
    <p:sldId id="290" r:id="rId25"/>
    <p:sldId id="270" r:id="rId26"/>
    <p:sldId id="271" r:id="rId27"/>
    <p:sldId id="291" r:id="rId28"/>
    <p:sldId id="277" r:id="rId29"/>
    <p:sldId id="278" r:id="rId30"/>
    <p:sldId id="279" r:id="rId31"/>
    <p:sldId id="280" r:id="rId32"/>
    <p:sldId id="281" r:id="rId33"/>
    <p:sldId id="282" r:id="rId34"/>
    <p:sldId id="286" r:id="rId35"/>
    <p:sldId id="287" r:id="rId36"/>
    <p:sldId id="283" r:id="rId37"/>
    <p:sldId id="284" r:id="rId38"/>
    <p:sldId id="288" r:id="rId39"/>
    <p:sldId id="28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011992-CC30-42CE-BFD6-0003796CFA0D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EE0469-CCA0-471E-B6AD-80B2B5F37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11992-CC30-42CE-BFD6-0003796CFA0D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E0469-CCA0-471E-B6AD-80B2B5F37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11992-CC30-42CE-BFD6-0003796CFA0D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E0469-CCA0-471E-B6AD-80B2B5F37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11992-CC30-42CE-BFD6-0003796CFA0D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E0469-CCA0-471E-B6AD-80B2B5F37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11992-CC30-42CE-BFD6-0003796CFA0D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E0469-CCA0-471E-B6AD-80B2B5F37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11992-CC30-42CE-BFD6-0003796CFA0D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E0469-CCA0-471E-B6AD-80B2B5F37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11992-CC30-42CE-BFD6-0003796CFA0D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E0469-CCA0-471E-B6AD-80B2B5F37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11992-CC30-42CE-BFD6-0003796CFA0D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E0469-CCA0-471E-B6AD-80B2B5F37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11992-CC30-42CE-BFD6-0003796CFA0D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E0469-CCA0-471E-B6AD-80B2B5F37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B011992-CC30-42CE-BFD6-0003796CFA0D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E0469-CCA0-471E-B6AD-80B2B5F37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011992-CC30-42CE-BFD6-0003796CFA0D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EE0469-CCA0-471E-B6AD-80B2B5F37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011992-CC30-42CE-BFD6-0003796CFA0D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EE0469-CCA0-471E-B6AD-80B2B5F37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Relationship Id="rId3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4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052736"/>
            <a:ext cx="5976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Arial Black" pitchFamily="34" charset="0"/>
              </a:rPr>
              <a:t>El </a:t>
            </a:r>
            <a:r>
              <a:rPr lang="en-US" sz="4800" dirty="0" err="1" smtClean="0">
                <a:solidFill>
                  <a:srgbClr val="0070C0"/>
                </a:solidFill>
                <a:latin typeface="Arial Black" pitchFamily="34" charset="0"/>
              </a:rPr>
              <a:t>vocabulario</a:t>
            </a:r>
            <a:r>
              <a:rPr lang="en-US" sz="4800" smtClean="0">
                <a:solidFill>
                  <a:srgbClr val="0070C0"/>
                </a:solidFill>
                <a:latin typeface="Arial Black" pitchFamily="34" charset="0"/>
              </a:rPr>
              <a:t> de</a:t>
            </a:r>
            <a:endParaRPr lang="en-US" sz="48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rial Black" pitchFamily="34" charset="0"/>
              </a:rPr>
              <a:t>Unidad</a:t>
            </a:r>
            <a:r>
              <a:rPr lang="en-US" sz="4800" dirty="0" smtClean="0">
                <a:solidFill>
                  <a:srgbClr val="0070C0"/>
                </a:solidFill>
                <a:latin typeface="Arial Black" pitchFamily="34" charset="0"/>
              </a:rPr>
              <a:t> 2.1</a:t>
            </a:r>
          </a:p>
          <a:p>
            <a:pPr algn="ctr"/>
            <a:endParaRPr lang="en-US" sz="48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Arial Black" pitchFamily="34" charset="0"/>
              </a:rPr>
              <a:t>e</a:t>
            </a:r>
            <a:r>
              <a:rPr lang="en-US" sz="4800" dirty="0" err="1" smtClean="0">
                <a:solidFill>
                  <a:srgbClr val="0070C0"/>
                </a:solidFill>
                <a:latin typeface="Arial Black" pitchFamily="34" charset="0"/>
              </a:rPr>
              <a:t>spañol</a:t>
            </a:r>
            <a:r>
              <a:rPr lang="en-US" sz="4800" dirty="0" smtClean="0">
                <a:solidFill>
                  <a:srgbClr val="0070C0"/>
                </a:solidFill>
                <a:latin typeface="Arial Black" pitchFamily="34" charset="0"/>
              </a:rPr>
              <a:t> 2</a:t>
            </a:r>
            <a:endParaRPr lang="en-US" sz="4800" dirty="0">
              <a:solidFill>
                <a:srgbClr val="0070C0"/>
              </a:solidFill>
              <a:latin typeface="Arial Black" pitchFamily="34" charset="0"/>
            </a:endParaRPr>
          </a:p>
          <a:p>
            <a:endParaRPr lang="en-US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596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ompetir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(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) 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21602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y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</a:t>
            </a: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tú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él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n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osotros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ellos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1628800"/>
            <a:ext cx="28803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comp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US" sz="3600" dirty="0" err="1" smtClean="0">
                <a:solidFill>
                  <a:srgbClr val="3366FF"/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n-US" sz="36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omp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US" sz="3600" dirty="0" err="1" smtClean="0">
                <a:solidFill>
                  <a:srgbClr val="3366FF"/>
                </a:solidFill>
                <a:latin typeface="Aharoni" pitchFamily="2" charset="-79"/>
                <a:cs typeface="Aharoni" pitchFamily="2" charset="-79"/>
              </a:rPr>
              <a:t>tes</a:t>
            </a:r>
            <a:endParaRPr lang="en-US" sz="3600" dirty="0" smtClean="0">
              <a:solidFill>
                <a:srgbClr val="3366FF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omp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US" sz="3600" dirty="0" err="1" smtClean="0">
                <a:solidFill>
                  <a:srgbClr val="3366FF"/>
                </a:solidFill>
                <a:latin typeface="Aharoni" pitchFamily="2" charset="-79"/>
                <a:cs typeface="Aharoni" pitchFamily="2" charset="-79"/>
              </a:rPr>
              <a:t>te</a:t>
            </a:r>
            <a:endParaRPr lang="en-US" sz="3600" dirty="0" smtClean="0">
              <a:solidFill>
                <a:srgbClr val="3366FF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omp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3600" dirty="0" err="1" smtClean="0">
                <a:solidFill>
                  <a:srgbClr val="3366FF"/>
                </a:solidFill>
                <a:latin typeface="Aharoni" pitchFamily="2" charset="-79"/>
                <a:cs typeface="Aharoni" pitchFamily="2" charset="-79"/>
              </a:rPr>
              <a:t>timos</a:t>
            </a:r>
            <a:endParaRPr lang="en-US" sz="3600" dirty="0" smtClean="0">
              <a:solidFill>
                <a:srgbClr val="3366FF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omp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US" sz="3600" dirty="0" err="1" smtClean="0">
                <a:solidFill>
                  <a:srgbClr val="3366FF"/>
                </a:solidFill>
                <a:latin typeface="Aharoni" pitchFamily="2" charset="-79"/>
                <a:cs typeface="Aharoni" pitchFamily="2" charset="-79"/>
              </a:rPr>
              <a:t>ten</a:t>
            </a:r>
            <a:endParaRPr lang="en-US" sz="3600" dirty="0" smtClean="0">
              <a:solidFill>
                <a:srgbClr val="3366FF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832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star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empatado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024373" cy="271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76672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star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empatado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772816"/>
            <a:ext cx="57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El 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partido</a:t>
            </a: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está</a:t>
            </a: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empatado</a:t>
            </a: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n-US" sz="36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70892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Las 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chicas</a:t>
            </a: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están</a:t>
            </a: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empatadas</a:t>
            </a: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n-US" sz="36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763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725144"/>
            <a:ext cx="5966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j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ugar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(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ue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) en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equipo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314" name="Picture 2" descr="http://www.worldcuppictures.net/data/media/16/italia-italy-soccer-t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764704"/>
            <a:ext cx="5088565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548680"/>
            <a:ext cx="596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j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ugar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en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equipo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25922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y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</a:t>
            </a: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tú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él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n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osotros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ellos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1628800"/>
            <a:ext cx="26642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juego</a:t>
            </a: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juegas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juega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jugamos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juegan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1628800"/>
            <a:ext cx="26642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jugué</a:t>
            </a: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n-US" sz="36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j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ugaste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j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ugó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j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ugamos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jugaron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669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eter un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gol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290" name="Picture 2" descr="http://www.odt.co.nz/files/story/2010/07/south_africa_s_siphiwe_tshabalala_celebrates_after_4c46043a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536504" cy="3304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premio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266" name="Picture 2" descr="http://www.lakeshorelearning.com/media/images/free_resources/clip_art/AwardsReminders/tro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72816"/>
            <a:ext cx="2232248" cy="2770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la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pista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42" name="Picture 2" descr="http://images.clipartof.com/thumbnails/51620-Royalty-Free-RF-Clipart-Illustration-Of-Four-Running-Lanes-On-A-Tr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87709" y="764818"/>
            <a:ext cx="2879407" cy="359925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27784" y="3573016"/>
            <a:ext cx="36004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 red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218" name="Picture 2" descr="http://ts3.mm.bing.net/images/thumbnail.aspx?q=1311329555326&amp;id=628907c886985d3035a242150067c4ac&amp;url=http%3a%2f%2fwww.easyvectors.com%2fassets%2fimages%2fvectors%2fafbig%2fnet-cli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340768"/>
            <a:ext cx="3312368" cy="3463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953000"/>
            <a:ext cx="538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 / la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deportista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194" name="Picture 2" descr="http://www.sciencephoto.com/image/320349/large/P9600574-Athlete_running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3672408" cy="3750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38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LOS COGNADOS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l</a:t>
            </a: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a </a:t>
            </a:r>
            <a:r>
              <a:rPr lang="en-US" sz="3600" dirty="0" err="1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competencia</a:t>
            </a:r>
            <a:endParaRPr lang="en-US" sz="3600" dirty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2996952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Es </a:t>
            </a:r>
            <a:r>
              <a:rPr lang="en-US" sz="3600" dirty="0" err="1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importante</a:t>
            </a: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…</a:t>
            </a:r>
            <a:endParaRPr lang="en-US" sz="3600" dirty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414908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Es </a:t>
            </a:r>
            <a:r>
              <a:rPr lang="en-US" sz="3600" dirty="0" err="1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necesario</a:t>
            </a: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…</a:t>
            </a:r>
            <a:endParaRPr lang="en-US" sz="3600" dirty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ento(a)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0" name="Picture 2" descr="http://coloring-pages.tv/animal-coloring-pages/turtle-cartoon-anim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5" y="2713156"/>
            <a:ext cx="1944216" cy="2516044"/>
          </a:xfrm>
          <a:prstGeom prst="rect">
            <a:avLst/>
          </a:prstGeom>
          <a:noFill/>
        </p:spPr>
      </p:pic>
      <p:pic>
        <p:nvPicPr>
          <p:cNvPr id="7172" name="Picture 4" descr="http://www.blastingart.com/media/images/sharingImages/889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8880"/>
            <a:ext cx="1728192" cy="2311582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6012160" y="1340768"/>
            <a:ext cx="21602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acer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ejercicio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6" name="Picture 2" descr="http://www.ci.yuma.az.us/Images/General/ss-14273419-work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88840"/>
            <a:ext cx="4320480" cy="2491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596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acer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ejercicio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25922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y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</a:t>
            </a: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tú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él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n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osotros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ellos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1628800"/>
            <a:ext cx="26642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hago</a:t>
            </a: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n-US" sz="36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aces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ace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acemos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hacen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628800"/>
            <a:ext cx="26642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hice</a:t>
            </a: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hiciste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hizo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hicimos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hicieron</a:t>
            </a:r>
            <a:endParaRPr lang="en-US" sz="36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774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95300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mantenerse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en forma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http://www.saglikkatalogu.com/hastalik_images/asiri-kilo-overweight-ne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348880"/>
            <a:ext cx="2304256" cy="2304257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8"/>
            <a:ext cx="2088232" cy="32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3191087">
            <a:off x="3907089" y="625811"/>
            <a:ext cx="230453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76470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man</a:t>
            </a:r>
            <a:r>
              <a:rPr lang="en-US" sz="4800" b="1" u="sng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tener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se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Picture 2" descr="Screen Shot 2012-11-09 at 10.13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2858699" cy="2888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3645024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</a:t>
            </a:r>
            <a:r>
              <a:rPr lang="en-US" sz="32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 </a:t>
            </a:r>
            <a:r>
              <a:rPr lang="en-US" sz="32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mantengo</a:t>
            </a:r>
            <a:r>
              <a:rPr lang="en-US" sz="32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	   </a:t>
            </a:r>
            <a:r>
              <a:rPr lang="en-US" sz="32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nos</a:t>
            </a:r>
            <a:r>
              <a:rPr lang="en-US" sz="32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mantenemos</a:t>
            </a:r>
            <a:endParaRPr lang="en-US" sz="32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</a:t>
            </a:r>
            <a:r>
              <a:rPr lang="en-US" sz="32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32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mantienes</a:t>
            </a:r>
            <a:endParaRPr lang="en-US" sz="32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en-US" sz="32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 </a:t>
            </a:r>
            <a:r>
              <a:rPr lang="en-US" sz="32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mantiene</a:t>
            </a:r>
            <a:r>
              <a:rPr lang="en-US" sz="32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	   se </a:t>
            </a:r>
            <a:r>
              <a:rPr lang="en-US" sz="32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mantienen</a:t>
            </a:r>
            <a:endParaRPr lang="en-US" sz="32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32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saludable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http://health.kaboose.com/features/fruit-nutrition-calculator/images/fr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3510752" cy="2521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437112"/>
            <a:ext cx="560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eguir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(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)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una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dieta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balanceada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http://www.clipartguide.com/_small/1386-0902-2410-5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3903983" cy="3760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2132856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en-US" sz="32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igo</a:t>
            </a:r>
            <a:r>
              <a:rPr lang="en-US" sz="32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			</a:t>
            </a:r>
            <a:r>
              <a:rPr lang="en-US" sz="32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seguimos</a:t>
            </a:r>
            <a:endParaRPr lang="en-US" sz="32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en-US" sz="32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igues</a:t>
            </a:r>
            <a:endParaRPr lang="en-US" sz="32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en-US" sz="32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igue</a:t>
            </a:r>
            <a:r>
              <a:rPr lang="en-US" sz="32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		</a:t>
            </a:r>
            <a:r>
              <a:rPr lang="en-US" sz="32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siguen</a:t>
            </a:r>
            <a:endParaRPr lang="en-US" sz="32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76470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seguir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850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700808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aludable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 red</a:t>
            </a: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campeonato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ompetir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jugar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en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equipo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62068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Repitan</a:t>
            </a:r>
            <a:r>
              <a:rPr lang="en-US" sz="3600" dirty="0" smtClean="0">
                <a:solidFill>
                  <a:srgbClr val="FF0000"/>
                </a:solidFill>
              </a:rPr>
              <a:t>…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268760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star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empatado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eter un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gol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premio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ciclismo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 / la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deportista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62068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Repitan</a:t>
            </a:r>
            <a:r>
              <a:rPr lang="en-US" sz="3600" dirty="0" smtClean="0">
                <a:solidFill>
                  <a:srgbClr val="FF0000"/>
                </a:solidFill>
              </a:rPr>
              <a:t>…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9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38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LOS COGNADOS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a</a:t>
            </a:r>
            <a:r>
              <a:rPr lang="en-US" sz="3600" dirty="0" err="1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ctivo</a:t>
            </a: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(a)</a:t>
            </a:r>
            <a:endParaRPr lang="en-US" sz="3600" dirty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852936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m</a:t>
            </a:r>
            <a:r>
              <a:rPr lang="en-US" sz="3600" dirty="0" err="1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usculoso</a:t>
            </a: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(a)</a:t>
            </a:r>
            <a:endParaRPr lang="en-US" sz="3600" dirty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7170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rial Black" pitchFamily="34" charset="0"/>
              </a:rPr>
              <a:t>r</a:t>
            </a:r>
            <a:r>
              <a:rPr lang="en-US" sz="3600" dirty="0" err="1" smtClean="0">
                <a:solidFill>
                  <a:srgbClr val="0070C0"/>
                </a:solidFill>
                <a:latin typeface="Arial Black" pitchFamily="34" charset="0"/>
              </a:rPr>
              <a:t>ápido</a:t>
            </a: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(a)</a:t>
            </a:r>
            <a:endParaRPr lang="en-US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72514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¡Bravo!</a:t>
            </a:r>
            <a:endParaRPr lang="en-US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340768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ento(a)</a:t>
            </a: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acer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ejercicio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antenerse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en forma</a:t>
            </a: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eguir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una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dieta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balanceada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pista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62068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Repitan</a:t>
            </a:r>
            <a:r>
              <a:rPr lang="en-US" sz="3600" dirty="0" smtClean="0">
                <a:solidFill>
                  <a:srgbClr val="FF0000"/>
                </a:solidFill>
              </a:rPr>
              <a:t>…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2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3606800" cy="226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348880"/>
            <a:ext cx="3886200" cy="2095500"/>
          </a:xfrm>
          <a:prstGeom prst="rect">
            <a:avLst/>
          </a:prstGeom>
        </p:spPr>
      </p:pic>
      <p:pic>
        <p:nvPicPr>
          <p:cNvPr id="4" name="Picture 3" descr="close-up-6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1088"/>
            <a:ext cx="2607816" cy="2281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105273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dirty="0" err="1" smtClean="0"/>
              <a:t>star</a:t>
            </a:r>
            <a:r>
              <a:rPr lang="en-US" sz="2800" dirty="0" smtClean="0"/>
              <a:t> </a:t>
            </a:r>
            <a:r>
              <a:rPr lang="en-US" sz="2800" dirty="0" err="1" smtClean="0"/>
              <a:t>empatado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342900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j</a:t>
            </a:r>
            <a:r>
              <a:rPr lang="en-US" sz="2800" dirty="0" err="1" smtClean="0"/>
              <a:t>ugar</a:t>
            </a:r>
            <a:r>
              <a:rPr lang="en-US" sz="2800" dirty="0" smtClean="0"/>
              <a:t> en </a:t>
            </a:r>
            <a:r>
              <a:rPr lang="en-US" sz="2800" dirty="0" err="1" smtClean="0"/>
              <a:t>equipo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515719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</a:t>
            </a:r>
            <a:r>
              <a:rPr lang="en-US" sz="2800" dirty="0" err="1" smtClean="0"/>
              <a:t>eguir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dieta</a:t>
            </a:r>
            <a:r>
              <a:rPr lang="en-US" sz="2800" dirty="0" smtClean="0"/>
              <a:t> </a:t>
            </a:r>
            <a:r>
              <a:rPr lang="en-US" sz="2800" dirty="0" err="1" smtClean="0"/>
              <a:t>balanceada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050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0888"/>
            <a:ext cx="2353260" cy="2095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692696"/>
            <a:ext cx="2962189" cy="1964060"/>
          </a:xfrm>
          <a:prstGeom prst="rect">
            <a:avLst/>
          </a:prstGeom>
        </p:spPr>
      </p:pic>
      <p:pic>
        <p:nvPicPr>
          <p:cNvPr id="4" name="Picture 3" descr="close-up-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75291"/>
            <a:ext cx="1224136" cy="1843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105273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eter un </a:t>
            </a:r>
            <a:r>
              <a:rPr lang="en-US" sz="2800" dirty="0" err="1" smtClean="0"/>
              <a:t>gol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321297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l </a:t>
            </a:r>
            <a:r>
              <a:rPr lang="en-US" sz="2800" dirty="0" err="1" smtClean="0"/>
              <a:t>ciclismo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515719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l </a:t>
            </a:r>
            <a:r>
              <a:rPr lang="en-US" sz="2800" dirty="0" err="1" smtClean="0"/>
              <a:t>premio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676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2197291" cy="1836798"/>
          </a:xfrm>
          <a:prstGeom prst="rect">
            <a:avLst/>
          </a:prstGeom>
        </p:spPr>
      </p:pic>
      <p:pic>
        <p:nvPicPr>
          <p:cNvPr id="3" name="Picture 2" descr="close-up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32856"/>
            <a:ext cx="1473200" cy="1625600"/>
          </a:xfrm>
          <a:prstGeom prst="rect">
            <a:avLst/>
          </a:prstGeom>
        </p:spPr>
      </p:pic>
      <p:pic>
        <p:nvPicPr>
          <p:cNvPr id="4" name="Picture 3" descr="close-up-5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33056"/>
            <a:ext cx="2814562" cy="1891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443711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a </a:t>
            </a:r>
            <a:r>
              <a:rPr lang="en-US" sz="2800" dirty="0" err="1" smtClean="0"/>
              <a:t>pista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263691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l </a:t>
            </a:r>
            <a:r>
              <a:rPr lang="en-US" sz="2800" dirty="0" err="1" smtClean="0"/>
              <a:t>premio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90872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competir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157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1749850" cy="2434574"/>
          </a:xfrm>
          <a:prstGeom prst="rect">
            <a:avLst/>
          </a:prstGeom>
        </p:spPr>
      </p:pic>
      <p:pic>
        <p:nvPicPr>
          <p:cNvPr id="3" name="Picture 2" descr="close-up-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2173436" cy="2624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400506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saludable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836712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</a:t>
            </a:r>
            <a:r>
              <a:rPr lang="en-US" sz="2800" dirty="0" err="1" smtClean="0"/>
              <a:t>acer</a:t>
            </a:r>
            <a:r>
              <a:rPr lang="en-US" sz="2800" dirty="0" smtClean="0"/>
              <a:t> </a:t>
            </a:r>
            <a:r>
              <a:rPr lang="en-US" sz="2800" dirty="0" err="1" smtClean="0"/>
              <a:t>ejercicio</a:t>
            </a:r>
            <a:endParaRPr lang="en-US" sz="2800" dirty="0" smtClean="0"/>
          </a:p>
          <a:p>
            <a:r>
              <a:rPr lang="en-US" sz="2800" dirty="0" err="1"/>
              <a:t>m</a:t>
            </a:r>
            <a:r>
              <a:rPr lang="en-US" sz="2800" dirty="0" err="1" smtClean="0"/>
              <a:t>antenerse</a:t>
            </a:r>
            <a:r>
              <a:rPr lang="en-US" sz="2800" dirty="0" smtClean="0"/>
              <a:t> en forma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635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-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238311" cy="2080930"/>
          </a:xfrm>
          <a:prstGeom prst="rect">
            <a:avLst/>
          </a:prstGeom>
        </p:spPr>
      </p:pic>
      <p:pic>
        <p:nvPicPr>
          <p:cNvPr id="3" name="Picture 2" descr="close-u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2092660" cy="1880124"/>
          </a:xfrm>
          <a:prstGeom prst="rect">
            <a:avLst/>
          </a:prstGeom>
        </p:spPr>
      </p:pic>
      <p:pic>
        <p:nvPicPr>
          <p:cNvPr id="4" name="Picture 3" descr="close-up-3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45024"/>
            <a:ext cx="1555224" cy="2341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11247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a red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292494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</a:t>
            </a:r>
            <a:r>
              <a:rPr lang="en-US" sz="2800" dirty="0" err="1" smtClean="0"/>
              <a:t>acer</a:t>
            </a:r>
            <a:r>
              <a:rPr lang="en-US" sz="2800" dirty="0" smtClean="0"/>
              <a:t> </a:t>
            </a:r>
            <a:r>
              <a:rPr lang="en-US" sz="2800" dirty="0" err="1" smtClean="0"/>
              <a:t>ejercicio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707904" y="436510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mantenerse</a:t>
            </a:r>
            <a:r>
              <a:rPr lang="en-US" sz="2800" dirty="0" smtClean="0"/>
              <a:t> en forma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842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988840"/>
            <a:ext cx="2808312" cy="1868804"/>
          </a:xfrm>
          <a:prstGeom prst="rect">
            <a:avLst/>
          </a:prstGeom>
        </p:spPr>
      </p:pic>
      <p:pic>
        <p:nvPicPr>
          <p:cNvPr id="3" name="Picture 2" descr="close-u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64" y="394607"/>
            <a:ext cx="1536700" cy="1714500"/>
          </a:xfrm>
          <a:prstGeom prst="rect">
            <a:avLst/>
          </a:prstGeom>
        </p:spPr>
      </p:pic>
      <p:pic>
        <p:nvPicPr>
          <p:cNvPr id="4" name="Picture 3" descr="close-up-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89040"/>
            <a:ext cx="2215824" cy="1723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83671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l </a:t>
            </a:r>
            <a:r>
              <a:rPr lang="en-US" sz="2800" dirty="0" err="1" smtClean="0"/>
              <a:t>ciclismo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256490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dirty="0" err="1" smtClean="0"/>
              <a:t>star</a:t>
            </a:r>
            <a:r>
              <a:rPr lang="en-US" sz="2800" dirty="0" smtClean="0"/>
              <a:t> </a:t>
            </a:r>
            <a:r>
              <a:rPr lang="en-US" sz="2800" dirty="0" err="1" smtClean="0"/>
              <a:t>empatado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429309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eter un </a:t>
            </a:r>
            <a:r>
              <a:rPr lang="en-US" sz="2800" dirty="0" err="1" smtClean="0"/>
              <a:t>gol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699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92696"/>
            <a:ext cx="3670300" cy="2209800"/>
          </a:xfrm>
          <a:prstGeom prst="rect">
            <a:avLst/>
          </a:prstGeom>
        </p:spPr>
      </p:pic>
      <p:pic>
        <p:nvPicPr>
          <p:cNvPr id="3" name="Picture 2" descr="close-up-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52936"/>
            <a:ext cx="3017101" cy="2239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119675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j</a:t>
            </a:r>
            <a:r>
              <a:rPr lang="en-US" sz="2800" dirty="0" err="1" smtClean="0"/>
              <a:t>ugar</a:t>
            </a:r>
            <a:r>
              <a:rPr lang="en-US" sz="2800" dirty="0" smtClean="0"/>
              <a:t> en </a:t>
            </a:r>
            <a:r>
              <a:rPr lang="en-US" sz="2800" dirty="0" err="1" smtClean="0"/>
              <a:t>equipo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357301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a red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005064"/>
            <a:ext cx="2032000" cy="162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486916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lento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475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1787213" cy="2691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692696"/>
            <a:ext cx="2448272" cy="2481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4293096"/>
            <a:ext cx="1534006" cy="2086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42900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saludable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5301208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mantenerse</a:t>
            </a:r>
            <a:r>
              <a:rPr lang="en-US" sz="2800" dirty="0" smtClean="0"/>
              <a:t> en forma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356992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</a:t>
            </a:r>
            <a:r>
              <a:rPr lang="en-US" sz="2800" dirty="0" err="1" smtClean="0"/>
              <a:t>eguir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dieta</a:t>
            </a:r>
            <a:r>
              <a:rPr lang="en-US" sz="2800" dirty="0" smtClean="0"/>
              <a:t> </a:t>
            </a:r>
            <a:r>
              <a:rPr lang="en-US" sz="2800" dirty="0" err="1" smtClean="0"/>
              <a:t>balanceada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152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179799" cy="1490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52736"/>
            <a:ext cx="2463800" cy="3289300"/>
          </a:xfrm>
          <a:prstGeom prst="rect">
            <a:avLst/>
          </a:prstGeom>
        </p:spPr>
      </p:pic>
      <p:pic>
        <p:nvPicPr>
          <p:cNvPr id="4" name="Picture 3" descr="close-up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0728"/>
            <a:ext cx="2210990" cy="1571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36510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a </a:t>
            </a:r>
            <a:r>
              <a:rPr lang="en-US" sz="2800" dirty="0" err="1" smtClean="0"/>
              <a:t>pista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270892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</a:t>
            </a:r>
            <a:r>
              <a:rPr lang="en-US" sz="2800" dirty="0" err="1" smtClean="0"/>
              <a:t>acer</a:t>
            </a:r>
            <a:r>
              <a:rPr lang="en-US" sz="2800" dirty="0" smtClean="0"/>
              <a:t> </a:t>
            </a:r>
            <a:r>
              <a:rPr lang="en-US" sz="2800" dirty="0" err="1" smtClean="0"/>
              <a:t>ejercicio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544522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competir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959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38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LOS COGNADOS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6084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la </a:t>
            </a:r>
            <a:r>
              <a:rPr lang="en-US" sz="3600" dirty="0" err="1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dieta</a:t>
            </a:r>
            <a:endParaRPr lang="en-US" sz="3600" dirty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924944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un </a:t>
            </a:r>
            <a:r>
              <a:rPr lang="en-US" sz="3600" dirty="0" err="1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gol</a:t>
            </a:r>
            <a:endParaRPr lang="en-US" sz="3600" dirty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3717032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e</a:t>
            </a: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l </a:t>
            </a:r>
            <a:r>
              <a:rPr lang="en-US" sz="3600" dirty="0" err="1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uniforme</a:t>
            </a:r>
            <a:endParaRPr lang="en-US" sz="3600" dirty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4725144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balanceado</a:t>
            </a: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(a)</a:t>
            </a:r>
            <a:endParaRPr lang="en-US" sz="3600" dirty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66247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12</a:t>
            </a:r>
            <a:r>
              <a:rPr lang="en-US" sz="3200" dirty="0"/>
              <a:t>. It’s </a:t>
            </a:r>
            <a:r>
              <a:rPr lang="en-US" sz="3200" dirty="0" smtClean="0"/>
              <a:t>good..</a:t>
            </a:r>
            <a:r>
              <a:rPr lang="en-US" sz="3200" dirty="0"/>
              <a:t>				 </a:t>
            </a:r>
            <a:r>
              <a:rPr lang="en-US" sz="3200" dirty="0" smtClean="0"/>
              <a:t>	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Es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bueno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endParaRPr lang="en-US" sz="3200" dirty="0"/>
          </a:p>
          <a:p>
            <a:r>
              <a:rPr lang="en-US" sz="3200" dirty="0"/>
              <a:t>13. Come on!					</a:t>
            </a:r>
            <a:r>
              <a:rPr lang="en-US" sz="3200" dirty="0" smtClean="0">
                <a:solidFill>
                  <a:srgbClr val="A3171E"/>
                </a:solidFill>
              </a:rPr>
              <a:t>¡Dale!</a:t>
            </a:r>
            <a:r>
              <a:rPr lang="en-US" sz="3200" dirty="0"/>
              <a:t>	</a:t>
            </a:r>
            <a:endParaRPr lang="en-US" sz="3200" dirty="0" smtClean="0"/>
          </a:p>
          <a:p>
            <a:r>
              <a:rPr lang="en-US" sz="3200" dirty="0"/>
              <a:t>	</a:t>
            </a:r>
          </a:p>
          <a:p>
            <a:r>
              <a:rPr lang="en-US" sz="3200" dirty="0"/>
              <a:t>14. Ugh!						</a:t>
            </a:r>
            <a:r>
              <a:rPr lang="en-US" sz="3200" dirty="0" smtClean="0">
                <a:solidFill>
                  <a:srgbClr val="A3171E"/>
                </a:solidFill>
              </a:rPr>
              <a:t>¡</a:t>
            </a:r>
            <a:r>
              <a:rPr lang="en-US" sz="3200" dirty="0" err="1" smtClean="0">
                <a:solidFill>
                  <a:srgbClr val="A3171E"/>
                </a:solidFill>
              </a:rPr>
              <a:t>Uy</a:t>
            </a:r>
            <a:r>
              <a:rPr lang="en-US" sz="3200" dirty="0" smtClean="0">
                <a:solidFill>
                  <a:srgbClr val="A3171E"/>
                </a:solidFill>
              </a:rPr>
              <a:t>¡</a:t>
            </a:r>
            <a:r>
              <a:rPr lang="en-US" sz="3200" dirty="0"/>
              <a:t>	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15. The Tour de France		</a:t>
            </a:r>
            <a:r>
              <a:rPr lang="en-US" sz="3200" dirty="0" smtClean="0">
                <a:solidFill>
                  <a:srgbClr val="A3171E"/>
                </a:solidFill>
              </a:rPr>
              <a:t>la </a:t>
            </a:r>
            <a:r>
              <a:rPr lang="en-US" sz="3200" dirty="0" err="1" smtClean="0">
                <a:solidFill>
                  <a:srgbClr val="A3171E"/>
                </a:solidFill>
              </a:rPr>
              <a:t>Vuelta</a:t>
            </a:r>
            <a:r>
              <a:rPr lang="en-US" sz="3200" dirty="0" smtClean="0">
                <a:solidFill>
                  <a:srgbClr val="A3171E"/>
                </a:solidFill>
              </a:rPr>
              <a:t> a </a:t>
            </a:r>
            <a:r>
              <a:rPr lang="en-US" sz="3200" dirty="0" err="1" smtClean="0">
                <a:solidFill>
                  <a:srgbClr val="A3171E"/>
                </a:solidFill>
              </a:rPr>
              <a:t>Francia</a:t>
            </a:r>
            <a:r>
              <a:rPr lang="en-US" sz="3200" dirty="0"/>
              <a:t>	</a:t>
            </a:r>
            <a:endParaRPr lang="en-US" sz="32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612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6624736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16. The Olympic Games </a:t>
            </a:r>
            <a:endParaRPr lang="en-US" sz="3200" dirty="0" smtClean="0"/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los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Juegos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Ol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ímpicos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dirty="0"/>
              <a:t>				</a:t>
            </a:r>
          </a:p>
          <a:p>
            <a:r>
              <a:rPr lang="en-US" sz="3200" dirty="0"/>
              <a:t>17. The World </a:t>
            </a:r>
            <a:r>
              <a:rPr lang="en-US" sz="3200" dirty="0" smtClean="0"/>
              <a:t>Cup</a:t>
            </a:r>
          </a:p>
          <a:p>
            <a:r>
              <a:rPr lang="en-US" sz="3200" dirty="0"/>
              <a:t>	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la Copa Mundial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dirty="0"/>
              <a:t>					</a:t>
            </a:r>
          </a:p>
          <a:p>
            <a:r>
              <a:rPr lang="en-US" sz="3200" dirty="0"/>
              <a:t>18. The </a:t>
            </a:r>
            <a:r>
              <a:rPr lang="en-US" sz="3200" dirty="0" err="1"/>
              <a:t>Panamerican</a:t>
            </a:r>
            <a:r>
              <a:rPr lang="en-US" sz="3200" dirty="0"/>
              <a:t> </a:t>
            </a:r>
            <a:r>
              <a:rPr lang="en-US" sz="3200" dirty="0" smtClean="0"/>
              <a:t>Games</a:t>
            </a:r>
          </a:p>
          <a:p>
            <a:r>
              <a:rPr lang="en-US" sz="3200" dirty="0"/>
              <a:t>	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los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Juegos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Panamericanos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dirty="0" smtClean="0"/>
              <a:t>‘To win’ and ‘to lose’ </a:t>
            </a:r>
            <a:r>
              <a:rPr lang="en-US" sz="3200" smtClean="0"/>
              <a:t>were already </a:t>
            </a:r>
            <a:r>
              <a:rPr lang="en-US" sz="3200" dirty="0" smtClean="0"/>
              <a:t>given to you.</a:t>
            </a:r>
            <a:endParaRPr lang="en-US" sz="3200" dirty="0"/>
          </a:p>
          <a:p>
            <a:r>
              <a:rPr lang="en-US" sz="32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76662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50912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campeonato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5256584" cy="7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5400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126876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haroni" pitchFamily="2" charset="-79"/>
                <a:cs typeface="Aharoni" pitchFamily="2" charset="-79"/>
              </a:rPr>
              <a:t>Grande </a:t>
            </a:r>
            <a:r>
              <a:rPr lang="en-US" sz="6600" dirty="0" smtClean="0">
                <a:latin typeface="Aharoni" pitchFamily="2" charset="-79"/>
                <a:cs typeface="Aharoni" pitchFamily="2" charset="-79"/>
              </a:rPr>
              <a:t>10</a:t>
            </a:r>
            <a:endParaRPr lang="en-US" sz="6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Capture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940152" y="2060848"/>
            <a:ext cx="2531909" cy="2822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ciclismo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6386" name="Picture 2" descr="http://cyclinglondononline.files.wordpress.com/2011/02/cyclist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370552"/>
            <a:ext cx="3384376" cy="2839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ompetir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(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)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5362" name="Picture 2" descr="http://eclipse.cps.k12.va.us/Schools/OSM/images/gvolley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56792"/>
            <a:ext cx="233726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2433</TotalTime>
  <Words>274</Words>
  <Application>Microsoft Macintosh PowerPoint</Application>
  <PresentationFormat>On-screen Show (4:3)</PresentationFormat>
  <Paragraphs>151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angelica.musil</dc:creator>
  <cp:lastModifiedBy>Angelica Musil</cp:lastModifiedBy>
  <cp:revision>62</cp:revision>
  <dcterms:created xsi:type="dcterms:W3CDTF">2011-10-20T22:08:58Z</dcterms:created>
  <dcterms:modified xsi:type="dcterms:W3CDTF">2015-08-31T13:28:59Z</dcterms:modified>
</cp:coreProperties>
</file>