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6" r:id="rId4"/>
    <p:sldId id="257" r:id="rId5"/>
    <p:sldId id="270" r:id="rId6"/>
    <p:sldId id="271" r:id="rId7"/>
    <p:sldId id="272" r:id="rId8"/>
    <p:sldId id="258" r:id="rId9"/>
    <p:sldId id="259" r:id="rId10"/>
    <p:sldId id="260" r:id="rId11"/>
    <p:sldId id="261" r:id="rId12"/>
    <p:sldId id="262" r:id="rId13"/>
    <p:sldId id="275" r:id="rId14"/>
    <p:sldId id="273" r:id="rId15"/>
    <p:sldId id="277" r:id="rId16"/>
    <p:sldId id="274" r:id="rId17"/>
    <p:sldId id="263" r:id="rId18"/>
    <p:sldId id="265" r:id="rId19"/>
    <p:sldId id="266" r:id="rId20"/>
    <p:sldId id="267" r:id="rId21"/>
    <p:sldId id="268" r:id="rId22"/>
    <p:sldId id="264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3324079-DAD4-4D0B-A642-A6C785441AB5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070A721-9FD0-4813-B8C6-A51AB15F944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4079-DAD4-4D0B-A642-A6C785441AB5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721-9FD0-4813-B8C6-A51AB15F9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4079-DAD4-4D0B-A642-A6C785441AB5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721-9FD0-4813-B8C6-A51AB15F9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4079-DAD4-4D0B-A642-A6C785441AB5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721-9FD0-4813-B8C6-A51AB15F9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4079-DAD4-4D0B-A642-A6C785441AB5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721-9FD0-4813-B8C6-A51AB15F9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4079-DAD4-4D0B-A642-A6C785441AB5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721-9FD0-4813-B8C6-A51AB15F94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4079-DAD4-4D0B-A642-A6C785441AB5}" type="datetimeFigureOut">
              <a:rPr lang="en-US" smtClean="0"/>
              <a:t>8/28/14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721-9FD0-4813-B8C6-A51AB15F9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4079-DAD4-4D0B-A642-A6C785441AB5}" type="datetimeFigureOut">
              <a:rPr lang="en-US" smtClean="0"/>
              <a:t>8/28/14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721-9FD0-4813-B8C6-A51AB15F9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4079-DAD4-4D0B-A642-A6C785441AB5}" type="datetimeFigureOut">
              <a:rPr lang="en-US" smtClean="0"/>
              <a:t>8/28/14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721-9FD0-4813-B8C6-A51AB15F9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4079-DAD4-4D0B-A642-A6C785441AB5}" type="datetimeFigureOut">
              <a:rPr lang="en-US" smtClean="0"/>
              <a:t>8/28/14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721-9FD0-4813-B8C6-A51AB15F944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4079-DAD4-4D0B-A642-A6C785441AB5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721-9FD0-4813-B8C6-A51AB15F9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3324079-DAD4-4D0B-A642-A6C785441AB5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070A721-9FD0-4813-B8C6-A51AB15F94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bing.com/images/search?q=clip+art+mad" TargetMode="External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bing.com/images/search?q=clip+art+winnie+the+pooh+" TargetMode="External"/><Relationship Id="rId3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lipart.com/en/close-up?o=3799579&amp;memlevel=A&amp;a=a&amp;q=to%20be%20hungry&amp;k_mode=all&amp;s=61&amp;e=72&amp;show=&amp;c=&amp;cid=&amp;findincat=&amp;g=&amp;cc=&amp;page=6&amp;k_exc=&amp;pubid=" TargetMode="External"/><Relationship Id="rId3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lipart.com/en/close-up?o=3799579&amp;memlevel=A&amp;a=a&amp;q=to%20be%20hungry&amp;k_mode=all&amp;s=61&amp;e=72&amp;show=&amp;c=&amp;cid=&amp;findincat=&amp;g=&amp;cc=&amp;page=6&amp;k_exc=&amp;pubid=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lipart.com/en/close-up?o=3934449&amp;memlevel=A&amp;a=a&amp;q=to%20be%20hot&amp;k_mode=all&amp;s=61&amp;e=72&amp;show=&amp;c=&amp;cid=&amp;findincat=&amp;g=&amp;cc=&amp;page=6&amp;k_exc=&amp;pubid=" TargetMode="External"/><Relationship Id="rId3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lipart.com/en/close-up?o=3939502&amp;memlevel=A&amp;a=a&amp;q=to%20be%20cold&amp;k_mode=all&amp;s=1&amp;e=12&amp;show=&amp;c=&amp;cid=&amp;findincat=&amp;g=&amp;cc=&amp;page=&amp;k_exc=&amp;pubid=" TargetMode="External"/><Relationship Id="rId3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lipart.com/en/close-up?o=4012367&amp;memlevel=A&amp;a=a&amp;q=to%20be%20afraid&amp;k_mode=all&amp;s=85&amp;e=96&amp;show=&amp;c=&amp;cid=&amp;findincat=&amp;g=&amp;cc=&amp;page=8&amp;k_exc=&amp;pubid=" TargetMode="External"/><Relationship Id="rId3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lipsahoy.com/clipart/as0786tn.gif" TargetMode="External"/><Relationship Id="rId3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bing.com/images/search?q=clip+art+sick" TargetMode="Externa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bing.com/images/search?q=clip+art+baby+busy" TargetMode="Externa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bing.com/images/search?q=clip+art+winnie+the+pooh+" TargetMode="Externa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bing.com/images/search?q=clip+art+excited" TargetMode="Externa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bing.com/images/search?q=clip+art+winnie+the+pooh+" TargetMode="External"/><Relationship Id="rId5" Type="http://schemas.openxmlformats.org/officeDocument/2006/relationships/image" Target="../media/image4.jpeg"/><Relationship Id="rId6" Type="http://schemas.openxmlformats.org/officeDocument/2006/relationships/hyperlink" Target="http://www.bing.com/images/search?q=clip+art+excited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www.bing.com/images/search?q=clip+art+baby+crying" TargetMode="External"/><Relationship Id="rId9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bing.com/images/search?q=clip+art+baby+bus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nurf.net/v3/wp-content/uploads/2008/03/009-depressed.png" TargetMode="Externa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star</a:t>
            </a:r>
            <a:r>
              <a:rPr lang="en-US" dirty="0" smtClean="0"/>
              <a:t> y </a:t>
            </a:r>
            <a:r>
              <a:rPr lang="en-US" dirty="0" err="1" smtClean="0"/>
              <a:t>tener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11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... clip art picture of Mad Bear">
            <a:hlinkClick r:id="rId2" tooltip="&quot;... clip art picture of Mad Bear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9981" y="2590800"/>
            <a:ext cx="20526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28800" y="154040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star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enojado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250949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ght. Winnie the Pooh ...">
            <a:hlinkClick r:id="rId2" tooltip="&quot;right. Winnie the Pooh 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2706" y="2971800"/>
            <a:ext cx="3114675" cy="282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28800" y="1144250"/>
            <a:ext cx="571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star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contento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(a)</a:t>
            </a:r>
          </a:p>
          <a:p>
            <a:pPr algn="ctr"/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star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alegre</a:t>
            </a:r>
            <a:endParaRPr lang="en-US" sz="4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8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0700" y="1925121"/>
            <a:ext cx="5715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star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tranquilo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(a)</a:t>
            </a:r>
          </a:p>
          <a:p>
            <a:pPr algn="ctr"/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tranquil</a:t>
            </a:r>
          </a:p>
        </p:txBody>
      </p:sp>
    </p:spTree>
    <p:extLst>
      <p:ext uri="{BB962C8B-B14F-4D97-AF65-F5344CB8AC3E}">
        <p14:creationId xmlns:p14="http://schemas.microsoft.com/office/powerpoint/2010/main" val="32794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8320" y="1828800"/>
            <a:ext cx="5715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Expressions with </a:t>
            </a:r>
            <a:r>
              <a:rPr lang="en-US" sz="3600" b="1" dirty="0" err="1" smtClean="0">
                <a:solidFill>
                  <a:schemeClr val="bg2">
                    <a:lumMod val="50000"/>
                  </a:schemeClr>
                </a:solidFill>
              </a:rPr>
              <a:t>tener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don’t directly translate.</a:t>
            </a:r>
          </a:p>
          <a:p>
            <a:r>
              <a:rPr lang="en-US" sz="3600" b="1" dirty="0" err="1" smtClean="0">
                <a:solidFill>
                  <a:schemeClr val="bg2">
                    <a:lumMod val="50000"/>
                  </a:schemeClr>
                </a:solidFill>
              </a:rPr>
              <a:t>Tener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means ‘to have’ but when we translate these expressions, we say ‘to be..’ in English.</a:t>
            </a:r>
            <a:endParaRPr lang="en-US" sz="36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08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865531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xpresiones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con </a:t>
            </a:r>
            <a:r>
              <a:rPr lang="en-US" sz="3600" b="1" dirty="0" err="1" smtClean="0">
                <a:solidFill>
                  <a:schemeClr val="bg2">
                    <a:lumMod val="50000"/>
                  </a:schemeClr>
                </a:solidFill>
              </a:rPr>
              <a:t>tener</a:t>
            </a:r>
            <a:endParaRPr lang="en-US" sz="36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1660" y="3124200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The words stay the same, only the form of </a:t>
            </a:r>
            <a:r>
              <a:rPr lang="en-US" sz="3600" b="1" dirty="0" err="1" smtClean="0">
                <a:solidFill>
                  <a:schemeClr val="bg2">
                    <a:lumMod val="50000"/>
                  </a:schemeClr>
                </a:solidFill>
              </a:rPr>
              <a:t>tener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changes.</a:t>
            </a:r>
            <a:endParaRPr lang="en-US" sz="36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52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865531"/>
            <a:ext cx="5715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2">
                    <a:lumMod val="50000"/>
                  </a:schemeClr>
                </a:solidFill>
              </a:rPr>
              <a:t>Ejemplos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…</a:t>
            </a:r>
          </a:p>
          <a:p>
            <a:endParaRPr lang="en-US" sz="3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Él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tiene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sueño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Ella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</a:rPr>
              <a:t>tiene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</a:rPr>
              <a:t>sueño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Ellos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tienen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</a:rPr>
              <a:t>sueño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Ellas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tienen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</a:rPr>
              <a:t>sueño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sz="36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7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4040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tener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hambre</a:t>
            </a:r>
            <a:endParaRPr lang="en-US" sz="4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Picture 2" descr="20628699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9925" y="2309842"/>
            <a:ext cx="2952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1456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628699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650" y="2933700"/>
            <a:ext cx="10287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mivestigo.files.wordpress.com/2011/03/thirsty-squirrel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59931" y="2533650"/>
            <a:ext cx="285273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154040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tener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sed</a:t>
            </a:r>
            <a:endParaRPr lang="en-US" sz="4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7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70612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2318" y="2514600"/>
            <a:ext cx="2747963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154040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tener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calor</a:t>
            </a:r>
            <a:endParaRPr lang="en-US" sz="4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92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746344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2319" y="2514600"/>
            <a:ext cx="2747962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154040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tener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fr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ío</a:t>
            </a:r>
            <a:endParaRPr lang="en-US" sz="4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385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865531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xpresiones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con </a:t>
            </a:r>
            <a:r>
              <a:rPr lang="en-US" sz="3600" b="1" dirty="0" err="1" smtClean="0">
                <a:solidFill>
                  <a:schemeClr val="bg2">
                    <a:lumMod val="50000"/>
                  </a:schemeClr>
                </a:solidFill>
              </a:rPr>
              <a:t>estar</a:t>
            </a:r>
            <a:endParaRPr lang="en-US" sz="36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1660" y="3124200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The words have to agree in number and gender.</a:t>
            </a:r>
            <a:endParaRPr lang="en-US" sz="36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11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321315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0" y="2514600"/>
            <a:ext cx="276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154040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tener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miedo</a:t>
            </a:r>
            <a:endParaRPr lang="en-US" sz="4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9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rlv.zcache.com/im_right_t_shirt-p235697518217762763qqsy_4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743200"/>
            <a:ext cx="2838450" cy="266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154040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tener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raz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ón</a:t>
            </a:r>
            <a:endParaRPr lang="en-US" sz="4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ts3.mm.bing.net/images/thumbnail.aspx?q=1076970462222&amp;id=0b2c35ec97e60dc3eceee9257ea6bcd1&amp;url=http%3a%2f%2fwww.clipsahoy.com%2fclipart%2fas0786tn.gif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5675" y="2514600"/>
            <a:ext cx="215265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4500" y="1480602"/>
            <a:ext cx="571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tener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sueño</a:t>
            </a:r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en-US" sz="4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67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4500" y="1480602"/>
            <a:ext cx="571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ener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celos</a:t>
            </a:r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en-US" sz="4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819400"/>
            <a:ext cx="25146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4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9800" y="1447800"/>
            <a:ext cx="5715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star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cansado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(a)</a:t>
            </a:r>
          </a:p>
          <a:p>
            <a:pPr algn="ctr"/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ener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sue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ño</a:t>
            </a:r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en-US" sz="4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306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865531"/>
            <a:ext cx="5715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2">
                    <a:lumMod val="50000"/>
                  </a:schemeClr>
                </a:solidFill>
              </a:rPr>
              <a:t>Ejemplos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…</a:t>
            </a:r>
          </a:p>
          <a:p>
            <a:endParaRPr lang="en-US" sz="3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Él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está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enfermo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Ella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está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enferma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Ellos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están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enfermos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Ellas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están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enfermas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sz="36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39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ck Child - Royalty Free ...">
            <a:hlinkClick r:id="rId2" tooltip="&quot;Sick Child - Royalty Free 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3281" y="3124200"/>
            <a:ext cx="2586038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28800" y="186553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star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enfermo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1944526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4040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star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ocupado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(a)</a:t>
            </a:r>
          </a:p>
        </p:txBody>
      </p:sp>
      <p:pic>
        <p:nvPicPr>
          <p:cNvPr id="3" name="Picture 2" descr="... Clip Art - Free Clip Art at">
            <a:hlinkClick r:id="rId2" tooltip="&quot;... Clip Art - Free Clip Art at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2819400"/>
            <a:ext cx="243839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006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4040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star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cansado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(a)</a:t>
            </a:r>
          </a:p>
        </p:txBody>
      </p:sp>
      <p:pic>
        <p:nvPicPr>
          <p:cNvPr id="3" name="Picture 2" descr="Winnie the Pooh Clipart">
            <a:hlinkClick r:id="rId2" tooltip="&quot;Winnie the Pooh Clipart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7106" y="2667000"/>
            <a:ext cx="2338387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195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... Sports Team Mascot Clip Art">
            <a:hlinkClick r:id="rId2" tooltip="&quot;... Sports Team Mascot Clip Art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967036"/>
            <a:ext cx="2628265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66532" y="1540401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star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emocionado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147776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... Clip Art - Free Clip Art at">
            <a:hlinkClick r:id="rId2" tooltip="&quot;... Clip Art - Free Clip Art at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6075" y="2928937"/>
            <a:ext cx="8318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Winnie the Pooh Clipart">
            <a:hlinkClick r:id="rId4" tooltip="&quot;Winnie the Pooh Clipart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8612" y="2938462"/>
            <a:ext cx="8667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... Sports Team Mascot Clip Art">
            <a:hlinkClick r:id="rId6" tooltip="&quot;... Sports Team Mascot Clip Art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53535" y="2967037"/>
            <a:ext cx="83693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uslan.net - Baby Sign in ...">
            <a:hlinkClick r:id="rId8" tooltip="&quot;Auslan.net - Baby Sign in ...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52811" y="2514600"/>
            <a:ext cx="22383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28800" y="154040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star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triste</a:t>
            </a:r>
            <a:endParaRPr lang="en-US" sz="4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0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gnurf.net/v3/wp-content/uploads/2008/03/009-depressed.pn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133600"/>
            <a:ext cx="3557588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28800" y="1540401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star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deprimido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1889100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</TotalTime>
  <Words>167</Words>
  <Application>Microsoft Macintosh PowerPoint</Application>
  <PresentationFormat>On-screen Show (4:3)</PresentationFormat>
  <Paragraphs>42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estar y tener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Angelica</dc:creator>
  <cp:lastModifiedBy>Angelica Musil</cp:lastModifiedBy>
  <cp:revision>6</cp:revision>
  <dcterms:created xsi:type="dcterms:W3CDTF">2011-09-08T01:21:44Z</dcterms:created>
  <dcterms:modified xsi:type="dcterms:W3CDTF">2014-08-28T13:22:16Z</dcterms:modified>
</cp:coreProperties>
</file>