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sldIdLst>
    <p:sldId id="256" r:id="rId2"/>
    <p:sldId id="258" r:id="rId3"/>
    <p:sldId id="280" r:id="rId4"/>
    <p:sldId id="282" r:id="rId5"/>
    <p:sldId id="292" r:id="rId6"/>
    <p:sldId id="261" r:id="rId7"/>
    <p:sldId id="259" r:id="rId8"/>
    <p:sldId id="269" r:id="rId9"/>
    <p:sldId id="290" r:id="rId10"/>
    <p:sldId id="268" r:id="rId11"/>
    <p:sldId id="270" r:id="rId12"/>
    <p:sldId id="273" r:id="rId13"/>
    <p:sldId id="271" r:id="rId14"/>
    <p:sldId id="272" r:id="rId15"/>
    <p:sldId id="275" r:id="rId16"/>
    <p:sldId id="277" r:id="rId17"/>
    <p:sldId id="278" r:id="rId18"/>
    <p:sldId id="281" r:id="rId19"/>
    <p:sldId id="286" r:id="rId20"/>
    <p:sldId id="287" r:id="rId21"/>
    <p:sldId id="283" r:id="rId22"/>
    <p:sldId id="289" r:id="rId23"/>
    <p:sldId id="288" r:id="rId24"/>
    <p:sldId id="293" r:id="rId25"/>
    <p:sldId id="295" r:id="rId26"/>
    <p:sldId id="294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3390" autoAdjust="0"/>
  </p:normalViewPr>
  <p:slideViewPr>
    <p:cSldViewPr>
      <p:cViewPr varScale="1">
        <p:scale>
          <a:sx n="64" d="100"/>
          <a:sy n="64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039D-EA01-4B7B-BB61-14E428A2CF3F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B85A1-B32A-489B-B88B-4B12B0A69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1046/recon/low_level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ibrary.thinkquest.org/11046/recon/high_level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Union of Soviet Socialist Republics (also known as the USSR or Soviet Union for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85A1-B32A-489B-B88B-4B12B0A69A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15 </a:t>
            </a:r>
          </a:p>
          <a:p>
            <a:r>
              <a:rPr lang="en-US" dirty="0" smtClean="0"/>
              <a:t>Photos showed</a:t>
            </a:r>
            <a:r>
              <a:rPr lang="en-US" baseline="0" dirty="0" smtClean="0"/>
              <a:t> missiles under construction.  </a:t>
            </a:r>
          </a:p>
          <a:p>
            <a:r>
              <a:rPr lang="en-US" baseline="0" dirty="0" smtClean="0"/>
              <a:t>October 22 </a:t>
            </a:r>
          </a:p>
          <a:p>
            <a:r>
              <a:rPr lang="en-US" dirty="0" smtClean="0"/>
              <a:t>Kennedy concluded to impose a naval quarantine around Cuba. He wished to prevent the arrival of more Soviet offensive weapons on the island. Kennedy eventually ordered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low-level reconnaissance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missions once every two hours. </a:t>
            </a:r>
          </a:p>
          <a:p>
            <a:r>
              <a:rPr lang="en-US" dirty="0" smtClean="0"/>
              <a:t>October</a:t>
            </a:r>
            <a:r>
              <a:rPr lang="en-US" baseline="0" dirty="0" smtClean="0"/>
              <a:t> </a:t>
            </a:r>
            <a:r>
              <a:rPr lang="en-US" dirty="0" smtClean="0"/>
              <a:t>25</a:t>
            </a:r>
          </a:p>
          <a:p>
            <a:r>
              <a:rPr lang="en-US" dirty="0" smtClean="0"/>
              <a:t>Kennedy pulled the quarantine line back and raised military readiness to DEFCON 2. </a:t>
            </a:r>
          </a:p>
          <a:p>
            <a:r>
              <a:rPr lang="en-US" dirty="0" smtClean="0"/>
              <a:t>October</a:t>
            </a:r>
            <a:r>
              <a:rPr lang="en-US" baseline="0" dirty="0" smtClean="0"/>
              <a:t> 26</a:t>
            </a:r>
          </a:p>
          <a:p>
            <a:r>
              <a:rPr lang="en-US" dirty="0" smtClean="0"/>
              <a:t>EX-COMM heard from Khrushchev in an impassioned letter. He proposed removing Soviet missiles and personnel if the U.S. would guarantee not to invade Cuba</a:t>
            </a:r>
          </a:p>
          <a:p>
            <a:r>
              <a:rPr lang="en-US" dirty="0" smtClean="0"/>
              <a:t>October 27 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4"/>
              </a:rPr>
              <a:t>U-2</a:t>
            </a:r>
            <a:r>
              <a:rPr lang="en-US" dirty="0" smtClean="0"/>
              <a:t> was shot down over Cuba and EX-COMM received a second letter from Khrushchev demanding the removal of U.S. missiles in Turkey in exchange for Soviet missiles in Cuba.</a:t>
            </a:r>
          </a:p>
          <a:p>
            <a:r>
              <a:rPr lang="en-US" dirty="0" smtClean="0"/>
              <a:t>October 28 </a:t>
            </a:r>
          </a:p>
          <a:p>
            <a:r>
              <a:rPr lang="en-US" dirty="0" smtClean="0"/>
              <a:t>Khrushchev announced that he would dismantle the installations and return the missiles to the Soviet Union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85A1-B32A-489B-B88B-4B12B0A69A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85A1-B32A-489B-B88B-4B12B0A69A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85A1-B32A-489B-B88B-4B12B0A69A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85A1-B32A-489B-B88B-4B12B0A69A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85A1-B32A-489B-B88B-4B12B0A69AF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85A1-B32A-489B-B88B-4B12B0A69A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76200" y="1066800"/>
            <a:ext cx="8991600" cy="4495800"/>
            <a:chOff x="48" y="672"/>
            <a:chExt cx="5664" cy="2832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96" y="768"/>
              <a:ext cx="5568" cy="2592"/>
              <a:chOff x="96" y="768"/>
              <a:chExt cx="5568" cy="2592"/>
            </a:xfrm>
          </p:grpSpPr>
          <p:sp>
            <p:nvSpPr>
              <p:cNvPr id="4100" name="AutoShape 4"/>
              <p:cNvSpPr>
                <a:spLocks noChangeArrowheads="1"/>
              </p:cNvSpPr>
              <p:nvPr/>
            </p:nvSpPr>
            <p:spPr bwMode="auto">
              <a:xfrm>
                <a:off x="192" y="864"/>
                <a:ext cx="5376" cy="2400"/>
              </a:xfrm>
              <a:prstGeom prst="plaque">
                <a:avLst>
                  <a:gd name="adj" fmla="val 7639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AutoShape 5"/>
              <p:cNvSpPr>
                <a:spLocks noChangeArrowheads="1"/>
              </p:cNvSpPr>
              <p:nvPr/>
            </p:nvSpPr>
            <p:spPr bwMode="auto">
              <a:xfrm rot="5400000">
                <a:off x="-840" y="2040"/>
                <a:ext cx="1968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AutoShape 6"/>
              <p:cNvSpPr>
                <a:spLocks noChangeArrowheads="1"/>
              </p:cNvSpPr>
              <p:nvPr/>
            </p:nvSpPr>
            <p:spPr bwMode="auto">
              <a:xfrm rot="10800000">
                <a:off x="480" y="768"/>
                <a:ext cx="4800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528" y="3264"/>
                <a:ext cx="4800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rot="16200000">
                <a:off x="4632" y="2040"/>
                <a:ext cx="1968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48" y="672"/>
              <a:ext cx="480" cy="480"/>
              <a:chOff x="48" y="672"/>
              <a:chExt cx="480" cy="480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>
                <a:off x="48" y="672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96" y="720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70861" dir="2519233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5232" y="672"/>
              <a:ext cx="480" cy="480"/>
              <a:chOff x="5232" y="672"/>
              <a:chExt cx="480" cy="480"/>
            </a:xfrm>
          </p:grpSpPr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5232" y="672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auto">
              <a:xfrm>
                <a:off x="5383" y="720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15003" dir="5780412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48" y="3024"/>
              <a:ext cx="480" cy="480"/>
              <a:chOff x="48" y="3696"/>
              <a:chExt cx="480" cy="480"/>
            </a:xfrm>
          </p:grpSpPr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Oval 17"/>
              <p:cNvSpPr>
                <a:spLocks noChangeArrowheads="1"/>
              </p:cNvSpPr>
              <p:nvPr/>
            </p:nvSpPr>
            <p:spPr bwMode="auto">
              <a:xfrm>
                <a:off x="96" y="3826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27633" dir="342636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4" name="Group 18"/>
            <p:cNvGrpSpPr>
              <a:grpSpLocks/>
            </p:cNvGrpSpPr>
            <p:nvPr/>
          </p:nvGrpSpPr>
          <p:grpSpPr bwMode="auto">
            <a:xfrm>
              <a:off x="5184" y="3024"/>
              <a:ext cx="480" cy="480"/>
              <a:chOff x="5232" y="3696"/>
              <a:chExt cx="480" cy="480"/>
            </a:xfrm>
          </p:grpSpPr>
          <p:sp>
            <p:nvSpPr>
              <p:cNvPr id="4115" name="Oval 19"/>
              <p:cNvSpPr>
                <a:spLocks noChangeArrowheads="1"/>
              </p:cNvSpPr>
              <p:nvPr/>
            </p:nvSpPr>
            <p:spPr bwMode="auto">
              <a:xfrm>
                <a:off x="5232" y="3696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auto">
              <a:xfrm>
                <a:off x="5376" y="3826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7961" dir="8100000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17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8400"/>
            <a:ext cx="4267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1451DD-FFA3-421A-AE6F-77B8A94D6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65F0C-9A7B-4A61-A82F-C95F59157C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A6B5-D53E-4383-A8F3-6B1527FF0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52CA9-DC08-4C66-8165-5CB526DD1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CB10C-3408-4EEA-8998-290225FB7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0671-38A5-4651-8559-8C044C59E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9CE38-38E2-4843-80C7-5D11C14F7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B5BC-F518-4322-8D34-93BE00066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36BE4-F6A7-452F-9AEF-59CC85502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32CF-A657-46B0-9434-F9FD7B53E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F9680-6E06-497A-8292-6B081A5F8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6200" y="1066800"/>
            <a:ext cx="8991600" cy="5562600"/>
            <a:chOff x="48" y="672"/>
            <a:chExt cx="5664" cy="3504"/>
          </a:xfrm>
        </p:grpSpPr>
        <p:grpSp>
          <p:nvGrpSpPr>
            <p:cNvPr id="3075" name="Group 3"/>
            <p:cNvGrpSpPr>
              <a:grpSpLocks/>
            </p:cNvGrpSpPr>
            <p:nvPr userDrawn="1"/>
          </p:nvGrpSpPr>
          <p:grpSpPr bwMode="auto">
            <a:xfrm>
              <a:off x="96" y="768"/>
              <a:ext cx="5568" cy="3312"/>
              <a:chOff x="96" y="768"/>
              <a:chExt cx="5568" cy="3312"/>
            </a:xfrm>
          </p:grpSpPr>
          <p:sp>
            <p:nvSpPr>
              <p:cNvPr id="3076" name="AutoShape 4"/>
              <p:cNvSpPr>
                <a:spLocks noChangeArrowheads="1"/>
              </p:cNvSpPr>
              <p:nvPr/>
            </p:nvSpPr>
            <p:spPr bwMode="auto">
              <a:xfrm>
                <a:off x="192" y="864"/>
                <a:ext cx="5376" cy="3120"/>
              </a:xfrm>
              <a:prstGeom prst="plaque">
                <a:avLst>
                  <a:gd name="adj" fmla="val 7639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AutoShape 5"/>
              <p:cNvSpPr>
                <a:spLocks noChangeArrowheads="1"/>
              </p:cNvSpPr>
              <p:nvPr/>
            </p:nvSpPr>
            <p:spPr bwMode="auto">
              <a:xfrm rot="5400000">
                <a:off x="-1176" y="2376"/>
                <a:ext cx="2640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AutoShape 6"/>
              <p:cNvSpPr>
                <a:spLocks noChangeArrowheads="1"/>
              </p:cNvSpPr>
              <p:nvPr/>
            </p:nvSpPr>
            <p:spPr bwMode="auto">
              <a:xfrm rot="10800000">
                <a:off x="480" y="768"/>
                <a:ext cx="4800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AutoShape 7"/>
              <p:cNvSpPr>
                <a:spLocks noChangeArrowheads="1"/>
              </p:cNvSpPr>
              <p:nvPr/>
            </p:nvSpPr>
            <p:spPr bwMode="auto">
              <a:xfrm>
                <a:off x="528" y="3984"/>
                <a:ext cx="4800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16200000">
                <a:off x="4320" y="2352"/>
                <a:ext cx="2592" cy="96"/>
              </a:xfrm>
              <a:custGeom>
                <a:avLst/>
                <a:gdLst>
                  <a:gd name="G0" fmla="+- 8377 0 0"/>
                  <a:gd name="G1" fmla="+- 21600 0 8377"/>
                  <a:gd name="G2" fmla="*/ 8377 1 2"/>
                  <a:gd name="G3" fmla="+- 21600 0 G2"/>
                  <a:gd name="G4" fmla="+/ 8377 21600 2"/>
                  <a:gd name="G5" fmla="+/ G1 0 2"/>
                  <a:gd name="G6" fmla="*/ 21600 21600 8377"/>
                  <a:gd name="G7" fmla="*/ G6 1 2"/>
                  <a:gd name="G8" fmla="+- 21600 0 G7"/>
                  <a:gd name="G9" fmla="*/ 21600 1 2"/>
                  <a:gd name="G10" fmla="+- 8377 0 G9"/>
                  <a:gd name="G11" fmla="?: G10 G8 0"/>
                  <a:gd name="G12" fmla="?: G10 G7 21600"/>
                  <a:gd name="T0" fmla="*/ 17411 w 21600"/>
                  <a:gd name="T1" fmla="*/ 10800 h 21600"/>
                  <a:gd name="T2" fmla="*/ 10800 w 21600"/>
                  <a:gd name="T3" fmla="*/ 21600 h 21600"/>
                  <a:gd name="T4" fmla="*/ 4189 w 21600"/>
                  <a:gd name="T5" fmla="*/ 10800 h 21600"/>
                  <a:gd name="T6" fmla="*/ 10800 w 21600"/>
                  <a:gd name="T7" fmla="*/ 0 h 21600"/>
                  <a:gd name="T8" fmla="*/ 5989 w 21600"/>
                  <a:gd name="T9" fmla="*/ 5989 h 21600"/>
                  <a:gd name="T10" fmla="*/ 15611 w 21600"/>
                  <a:gd name="T11" fmla="*/ 156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377" y="21600"/>
                    </a:lnTo>
                    <a:lnTo>
                      <a:pt x="1322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48" y="672"/>
              <a:ext cx="480" cy="480"/>
              <a:chOff x="48" y="672"/>
              <a:chExt cx="480" cy="480"/>
            </a:xfrm>
          </p:grpSpPr>
          <p:sp>
            <p:nvSpPr>
              <p:cNvPr id="3082" name="Oval 10"/>
              <p:cNvSpPr>
                <a:spLocks noChangeArrowheads="1"/>
              </p:cNvSpPr>
              <p:nvPr/>
            </p:nvSpPr>
            <p:spPr bwMode="auto">
              <a:xfrm>
                <a:off x="48" y="672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Oval 11"/>
              <p:cNvSpPr>
                <a:spLocks noChangeArrowheads="1"/>
              </p:cNvSpPr>
              <p:nvPr/>
            </p:nvSpPr>
            <p:spPr bwMode="auto">
              <a:xfrm>
                <a:off x="96" y="720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70861" dir="2519233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4" name="Group 12"/>
            <p:cNvGrpSpPr>
              <a:grpSpLocks/>
            </p:cNvGrpSpPr>
            <p:nvPr/>
          </p:nvGrpSpPr>
          <p:grpSpPr bwMode="auto">
            <a:xfrm>
              <a:off x="5232" y="672"/>
              <a:ext cx="480" cy="480"/>
              <a:chOff x="5232" y="672"/>
              <a:chExt cx="480" cy="480"/>
            </a:xfrm>
          </p:grpSpPr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>
                <a:off x="5232" y="672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auto">
              <a:xfrm>
                <a:off x="5383" y="720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15003" dir="5780412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48" y="3696"/>
              <a:ext cx="480" cy="480"/>
              <a:chOff x="48" y="3696"/>
              <a:chExt cx="480" cy="480"/>
            </a:xfrm>
          </p:grpSpPr>
          <p:sp>
            <p:nvSpPr>
              <p:cNvPr id="3088" name="Oval 16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96" y="3826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27633" dir="342636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8"/>
            <p:cNvGrpSpPr>
              <a:grpSpLocks/>
            </p:cNvGrpSpPr>
            <p:nvPr/>
          </p:nvGrpSpPr>
          <p:grpSpPr bwMode="auto">
            <a:xfrm>
              <a:off x="5232" y="3696"/>
              <a:ext cx="480" cy="480"/>
              <a:chOff x="5232" y="3696"/>
              <a:chExt cx="480" cy="480"/>
            </a:xfrm>
          </p:grpSpPr>
          <p:sp>
            <p:nvSpPr>
              <p:cNvPr id="3091" name="Oval 19"/>
              <p:cNvSpPr>
                <a:spLocks noChangeArrowheads="1"/>
              </p:cNvSpPr>
              <p:nvPr/>
            </p:nvSpPr>
            <p:spPr bwMode="auto">
              <a:xfrm>
                <a:off x="5232" y="3696"/>
                <a:ext cx="480" cy="4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71842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auto">
              <a:xfrm>
                <a:off x="5376" y="3826"/>
                <a:ext cx="281" cy="30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17961" dir="8100000" sx="125000" sy="125000" algn="b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59538"/>
            <a:ext cx="41148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4AFED775-9686-449F-A660-8C0E572392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ba-lg.gif   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553200" cy="4168775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90800" y="533400"/>
            <a:ext cx="4546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Bienvenidos</a:t>
            </a:r>
            <a:r>
              <a:rPr lang="en-US" sz="4000" b="1" dirty="0" smtClean="0"/>
              <a:t> a </a:t>
            </a:r>
            <a:r>
              <a:rPr lang="en-US" sz="4000" b="1" dirty="0"/>
              <a:t>Cuba</a:t>
            </a:r>
            <a:endParaRPr lang="en-US" dirty="0"/>
          </a:p>
        </p:txBody>
      </p:sp>
      <p:pic>
        <p:nvPicPr>
          <p:cNvPr id="2053" name="Picture 5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1536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U01_E_5_13.jpg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6424613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17411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U01_E_6_9.jpg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24000"/>
            <a:ext cx="64770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048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U01_E_8_24.jpg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0"/>
            <a:ext cx="6705600" cy="450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18435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U01_E_8_6.jpg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524000"/>
            <a:ext cx="6553200" cy="457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19459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U01_E_9_34.jpg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24000"/>
            <a:ext cx="3084513" cy="466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2531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ubabaseball.jpg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00200"/>
            <a:ext cx="6477000" cy="45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74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4579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ubabeach.jpeg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6781800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560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&#10;cubaflag2.jpg 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384016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8675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havana_arial.gif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05000"/>
            <a:ext cx="6324600" cy="336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8675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1988840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Castro disavowed Cuba's 1952 military pact with the U.S., confiscated U.S. assets, and established Soviet-style collective farms. The U.S. broke relations with Cuba on Jan. 3, 1961,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Castro formalized his alliance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Soviet Union. </a:t>
            </a:r>
            <a:endParaRPr lang="en-US" dirty="0" smtClean="0"/>
          </a:p>
          <a:p>
            <a:r>
              <a:rPr lang="en-US" dirty="0" smtClean="0"/>
              <a:t>Thousands </a:t>
            </a:r>
            <a:r>
              <a:rPr lang="en-US" dirty="0"/>
              <a:t>of Cubans fled the country.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3794" name="Picture 2" descr="http://www.quotecollection.com/author-images/fidel-castro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1944458" cy="291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5124" name="Picture 4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3288" y="1447800"/>
            <a:ext cx="397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First, Please enjoy a photo tour</a:t>
            </a:r>
            <a:endParaRPr lang="en-US"/>
          </a:p>
        </p:txBody>
      </p:sp>
      <p:pic>
        <p:nvPicPr>
          <p:cNvPr id="5130" name="Picture 10" descr="cuba.jpg      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95475"/>
            <a:ext cx="5715000" cy="3895725"/>
          </a:xfrm>
          <a:prstGeom prst="rect">
            <a:avLst/>
          </a:prstGeom>
          <a:noFill/>
        </p:spPr>
      </p:pic>
      <p:pic>
        <p:nvPicPr>
          <p:cNvPr id="5131" name="Picture 11" descr="cubalocate.gif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097213"/>
            <a:ext cx="271145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astro_Khrushch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3608" y="1916832"/>
            <a:ext cx="3168030" cy="3911172"/>
          </a:xfrm>
          <a:prstGeom prst="rect">
            <a:avLst/>
          </a:prstGeom>
          <a:noFill/>
          <a:ln/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004048" y="1556792"/>
            <a:ext cx="2843808" cy="4393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Fidel Castro (Communist President of Cuba)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b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b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Nikita Khrushchev (Communist leader of USSR)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Republica de Cuba</a:t>
            </a:r>
            <a:endParaRPr lang="en-US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320797" y="0"/>
            <a:ext cx="9653095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004048" y="1556792"/>
            <a:ext cx="2843808" cy="4393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John F. Kennedy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U.S.</a:t>
            </a:r>
            <a:r>
              <a:rPr kumimoji="0" lang="en-GB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President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8" name="Picture 3" descr="jfkthou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87624" y="1772816"/>
            <a:ext cx="3729037" cy="37147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Republica de Cuba</a:t>
            </a:r>
            <a:endParaRPr lang="en-US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hot_1962_cmissilecrisis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-69850"/>
            <a:ext cx="9144000" cy="692785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Oct 15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19872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Oct 22</a:t>
            </a:r>
            <a:endParaRPr lang="en-US" sz="3600" dirty="0"/>
          </a:p>
        </p:txBody>
      </p:sp>
      <p:pic>
        <p:nvPicPr>
          <p:cNvPr id="8194" name="Picture 2" descr="http://www.navyorthotics.com/navy_aircraft_carr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564904"/>
            <a:ext cx="3168352" cy="298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32849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Oct 25</a:t>
            </a:r>
            <a:endParaRPr lang="en-US" sz="3600" dirty="0"/>
          </a:p>
        </p:txBody>
      </p:sp>
      <p:pic>
        <p:nvPicPr>
          <p:cNvPr id="1029" name="Picture 5" descr="http://4.bp.blogspot.com/_StX-X72vqGM/SrgomcnYJGI/AAAAAAAAAgk/ynw77F6S3mQ/s400/defcon+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88840"/>
            <a:ext cx="145732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Oct 26</a:t>
            </a:r>
            <a:endParaRPr lang="en-US" sz="3600" dirty="0"/>
          </a:p>
        </p:txBody>
      </p:sp>
      <p:pic>
        <p:nvPicPr>
          <p:cNvPr id="6146" name="Picture 2" descr="http://ts2.mm.bing.net/images/thumbnail.aspx?q=4862496240698793&amp;id=41949e33d1a772b466bc8a6ddaa19f05&amp;url=http%3a%2f%2fwww.ltl.appstate.edu%2freading_resources%2frabbit_let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20888"/>
            <a:ext cx="2448272" cy="292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Oct 27</a:t>
            </a:r>
            <a:endParaRPr lang="en-US" sz="3600" dirty="0"/>
          </a:p>
        </p:txBody>
      </p:sp>
      <p:pic>
        <p:nvPicPr>
          <p:cNvPr id="3074" name="Picture 2" descr="http://www.xtimeline.com/__UserPic_Large/36304/evt09121913180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20888"/>
            <a:ext cx="3117134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30723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Oct 28</a:t>
            </a:r>
            <a:endParaRPr lang="en-US" sz="3600" dirty="0"/>
          </a:p>
        </p:txBody>
      </p:sp>
      <p:pic>
        <p:nvPicPr>
          <p:cNvPr id="48130" name="Picture 2" descr="http://images.wikia.com/fallout/images/f/fc/Miss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564904"/>
            <a:ext cx="3822158" cy="1948881"/>
          </a:xfrm>
          <a:prstGeom prst="rect">
            <a:avLst/>
          </a:prstGeom>
          <a:noFill/>
        </p:spPr>
      </p:pic>
      <p:pic>
        <p:nvPicPr>
          <p:cNvPr id="48134" name="Picture 6" descr="http://bclem.edublogs.org/files/2009/04/soviet-union-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005064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7651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havanacuba.jpg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52600"/>
            <a:ext cx="5029200" cy="394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9699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ubahavana.jpg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828800"/>
            <a:ext cx="6477000" cy="414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29699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hispanicallyspeakingnews.com/uploads/images/article-images/raul_castro_0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0"/>
            <a:ext cx="3429000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256490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Cuba is a totalitarian communist state headed by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/>
              <a:t>General Raul Castro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8195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U01_C_4_15.jpg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8153400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522920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 is a multiracial society with a population of mainly Spanish and African origins.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6147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U01_E_1_24.jpg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524000"/>
            <a:ext cx="3065463" cy="466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16387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U01_E_5_2.jpg                                                 000B07B2Taupo Nui A Tia                B64C2AE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165475" cy="4662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2276872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Money: Cuban Peso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Average monthly salary $20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República</a:t>
            </a:r>
            <a:r>
              <a:rPr lang="en-US" sz="4000" b="1" dirty="0" smtClean="0"/>
              <a:t> </a:t>
            </a:r>
            <a:r>
              <a:rPr lang="en-US" sz="4000" b="1" dirty="0"/>
              <a:t>de Cuba</a:t>
            </a:r>
            <a:endParaRPr lang="en-US" dirty="0"/>
          </a:p>
        </p:txBody>
      </p:sp>
      <p:pic>
        <p:nvPicPr>
          <p:cNvPr id="16387" name="Picture 3" descr="cuba-lgflag.gif                                                000B0C6BTaupo Nui A Tia                B64C2AE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1600200" cy="80327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508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1988840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 was officially an atheist state from 1959 until a constitutional change in 1992</a:t>
            </a:r>
          </a:p>
        </p:txBody>
      </p:sp>
      <p:pic>
        <p:nvPicPr>
          <p:cNvPr id="46082" name="Picture 2" descr="http://farm4.staticflickr.com/3470/3260922857_d0e8595b58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2664296" cy="421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shpins">
  <a:themeElements>
    <a:clrScheme name="Pushpins 1">
      <a:dk1>
        <a:srgbClr val="003399"/>
      </a:dk1>
      <a:lt1>
        <a:srgbClr val="FFFFFF"/>
      </a:lt1>
      <a:dk2>
        <a:srgbClr val="0033CC"/>
      </a:dk2>
      <a:lt2>
        <a:srgbClr val="808080"/>
      </a:lt2>
      <a:accent1>
        <a:srgbClr val="FC0000"/>
      </a:accent1>
      <a:accent2>
        <a:srgbClr val="FFCC66"/>
      </a:accent2>
      <a:accent3>
        <a:srgbClr val="FFFFFF"/>
      </a:accent3>
      <a:accent4>
        <a:srgbClr val="002A82"/>
      </a:accent4>
      <a:accent5>
        <a:srgbClr val="FDAAAA"/>
      </a:accent5>
      <a:accent6>
        <a:srgbClr val="E7B95C"/>
      </a:accent6>
      <a:hlink>
        <a:srgbClr val="0000FF"/>
      </a:hlink>
      <a:folHlink>
        <a:srgbClr val="99CC00"/>
      </a:folHlink>
    </a:clrScheme>
    <a:fontScheme name="Pushp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ushpins 1">
        <a:dk1>
          <a:srgbClr val="003399"/>
        </a:dk1>
        <a:lt1>
          <a:srgbClr val="FFFFFF"/>
        </a:lt1>
        <a:dk2>
          <a:srgbClr val="0033CC"/>
        </a:dk2>
        <a:lt2>
          <a:srgbClr val="808080"/>
        </a:lt2>
        <a:accent1>
          <a:srgbClr val="FC0000"/>
        </a:accent1>
        <a:accent2>
          <a:srgbClr val="FFCC66"/>
        </a:accent2>
        <a:accent3>
          <a:srgbClr val="FFFFFF"/>
        </a:accent3>
        <a:accent4>
          <a:srgbClr val="002A82"/>
        </a:accent4>
        <a:accent5>
          <a:srgbClr val="FDAAAA"/>
        </a:accent5>
        <a:accent6>
          <a:srgbClr val="E7B95C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hpins 2">
        <a:dk1>
          <a:srgbClr val="008000"/>
        </a:dk1>
        <a:lt1>
          <a:srgbClr val="FFFFFF"/>
        </a:lt1>
        <a:dk2>
          <a:srgbClr val="33CC33"/>
        </a:dk2>
        <a:lt2>
          <a:srgbClr val="808080"/>
        </a:lt2>
        <a:accent1>
          <a:srgbClr val="99FF99"/>
        </a:accent1>
        <a:accent2>
          <a:srgbClr val="FFFF00"/>
        </a:accent2>
        <a:accent3>
          <a:srgbClr val="FFFFFF"/>
        </a:accent3>
        <a:accent4>
          <a:srgbClr val="006C00"/>
        </a:accent4>
        <a:accent5>
          <a:srgbClr val="CAFFCA"/>
        </a:accent5>
        <a:accent6>
          <a:srgbClr val="E7E700"/>
        </a:accent6>
        <a:hlink>
          <a:srgbClr val="CCCC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hpins 3">
        <a:dk1>
          <a:srgbClr val="000000"/>
        </a:dk1>
        <a:lt1>
          <a:srgbClr val="FFFFCC"/>
        </a:lt1>
        <a:dk2>
          <a:srgbClr val="993366"/>
        </a:dk2>
        <a:lt2>
          <a:srgbClr val="FFFF99"/>
        </a:lt2>
        <a:accent1>
          <a:srgbClr val="FF3399"/>
        </a:accent1>
        <a:accent2>
          <a:srgbClr val="FFCC00"/>
        </a:accent2>
        <a:accent3>
          <a:srgbClr val="CAADB8"/>
        </a:accent3>
        <a:accent4>
          <a:srgbClr val="DADAAE"/>
        </a:accent4>
        <a:accent5>
          <a:srgbClr val="FFADCA"/>
        </a:accent5>
        <a:accent6>
          <a:srgbClr val="E7B900"/>
        </a:accent6>
        <a:hlink>
          <a:srgbClr val="FF66CC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hpins 4">
        <a:dk1>
          <a:srgbClr val="FFCC00"/>
        </a:dk1>
        <a:lt1>
          <a:srgbClr val="FFFFFF"/>
        </a:lt1>
        <a:dk2>
          <a:srgbClr val="FF9933"/>
        </a:dk2>
        <a:lt2>
          <a:srgbClr val="969696"/>
        </a:lt2>
        <a:accent1>
          <a:srgbClr val="FFFF00"/>
        </a:accent1>
        <a:accent2>
          <a:srgbClr val="FF6600"/>
        </a:accent2>
        <a:accent3>
          <a:srgbClr val="FFFFFF"/>
        </a:accent3>
        <a:accent4>
          <a:srgbClr val="DAAE00"/>
        </a:accent4>
        <a:accent5>
          <a:srgbClr val="FFFFAA"/>
        </a:accent5>
        <a:accent6>
          <a:srgbClr val="E75C00"/>
        </a:accent6>
        <a:hlink>
          <a:srgbClr val="FF99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hpins 5">
        <a:dk1>
          <a:srgbClr val="000000"/>
        </a:dk1>
        <a:lt1>
          <a:srgbClr val="FFFFFF"/>
        </a:lt1>
        <a:dk2>
          <a:srgbClr val="FF9933"/>
        </a:dk2>
        <a:lt2>
          <a:srgbClr val="969696"/>
        </a:lt2>
        <a:accent1>
          <a:srgbClr val="6699FF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5C00"/>
        </a:accent6>
        <a:hlink>
          <a:srgbClr val="FF99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hpins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A1A1A1"/>
        </a:accent6>
        <a:hlink>
          <a:srgbClr val="5F5F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hpins 7">
        <a:dk1>
          <a:srgbClr val="000000"/>
        </a:dk1>
        <a:lt1>
          <a:srgbClr val="FFFFFF"/>
        </a:lt1>
        <a:dk2>
          <a:srgbClr val="3366CC"/>
        </a:dk2>
        <a:lt2>
          <a:srgbClr val="99CCFF"/>
        </a:lt2>
        <a:accent1>
          <a:srgbClr val="FFFF00"/>
        </a:accent1>
        <a:accent2>
          <a:srgbClr val="CCECFF"/>
        </a:accent2>
        <a:accent3>
          <a:srgbClr val="ADB8E2"/>
        </a:accent3>
        <a:accent4>
          <a:srgbClr val="DADADA"/>
        </a:accent4>
        <a:accent5>
          <a:srgbClr val="FFFFAA"/>
        </a:accent5>
        <a:accent6>
          <a:srgbClr val="B9D6E7"/>
        </a:accent6>
        <a:hlink>
          <a:srgbClr val="33C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Taupo Nui A Tia:Applications:Microsoft Office X:Templates:Presentations:Designs:Pushpins</Template>
  <TotalTime>169</TotalTime>
  <Words>386</Words>
  <Application>Microsoft Office PowerPoint</Application>
  <PresentationFormat>On-screen Show (4:3)</PresentationFormat>
  <Paragraphs>76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Pushpins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Willnz Studios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Huck</dc:creator>
  <cp:lastModifiedBy>angelica.musil</cp:lastModifiedBy>
  <cp:revision>32</cp:revision>
  <dcterms:created xsi:type="dcterms:W3CDTF">2003-06-05T04:36:33Z</dcterms:created>
  <dcterms:modified xsi:type="dcterms:W3CDTF">2012-05-16T17:23:11Z</dcterms:modified>
</cp:coreProperties>
</file>