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61" r:id="rId2"/>
    <p:sldId id="276" r:id="rId3"/>
    <p:sldId id="257" r:id="rId4"/>
    <p:sldId id="268" r:id="rId5"/>
    <p:sldId id="277" r:id="rId6"/>
    <p:sldId id="278" r:id="rId7"/>
    <p:sldId id="279" r:id="rId8"/>
    <p:sldId id="280" r:id="rId9"/>
    <p:sldId id="281" r:id="rId10"/>
    <p:sldId id="275" r:id="rId11"/>
    <p:sldId id="282" r:id="rId12"/>
    <p:sldId id="267" r:id="rId13"/>
    <p:sldId id="286" r:id="rId14"/>
    <p:sldId id="274" r:id="rId15"/>
    <p:sldId id="289" r:id="rId16"/>
    <p:sldId id="273" r:id="rId17"/>
    <p:sldId id="283" r:id="rId18"/>
    <p:sldId id="284" r:id="rId19"/>
    <p:sldId id="285" r:id="rId20"/>
    <p:sldId id="271" r:id="rId21"/>
    <p:sldId id="262" r:id="rId22"/>
    <p:sldId id="256"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8" autoAdjust="0"/>
    <p:restoredTop sz="94660"/>
  </p:normalViewPr>
  <p:slideViewPr>
    <p:cSldViewPr>
      <p:cViewPr varScale="1">
        <p:scale>
          <a:sx n="59" d="100"/>
          <a:sy n="59" d="100"/>
        </p:scale>
        <p:origin x="-64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3E10B-47B0-465C-B8E8-EEE19006D30E}" type="datetimeFigureOut">
              <a:rPr lang="en-US" smtClean="0"/>
              <a:pPr/>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748AD-2C05-4BE7-A4CE-2CB5A46E20FD}" type="slidenum">
              <a:rPr lang="en-US" smtClean="0"/>
              <a:pPr/>
              <a:t>‹#›</a:t>
            </a:fld>
            <a:endParaRPr lang="en-US"/>
          </a:p>
        </p:txBody>
      </p:sp>
    </p:spTree>
    <p:extLst>
      <p:ext uri="{BB962C8B-B14F-4D97-AF65-F5344CB8AC3E}">
        <p14:creationId xmlns="" xmlns:p14="http://schemas.microsoft.com/office/powerpoint/2010/main" val="70829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Costa Rica is the same as Nebraska except</a:t>
            </a:r>
            <a:r>
              <a:rPr lang="en-US" baseline="0" dirty="0" smtClean="0"/>
              <a:t> Costa Rica does NOT use Daylight Savings time.  The are on Central time.  If we are on Daylight Savings time, we are at 12 and they are at 11.</a:t>
            </a:r>
            <a:endParaRPr lang="en-US" dirty="0"/>
          </a:p>
        </p:txBody>
      </p:sp>
      <p:sp>
        <p:nvSpPr>
          <p:cNvPr id="4" name="Slide Number Placeholder 3"/>
          <p:cNvSpPr>
            <a:spLocks noGrp="1"/>
          </p:cNvSpPr>
          <p:nvPr>
            <p:ph type="sldNum" sz="quarter" idx="10"/>
          </p:nvPr>
        </p:nvSpPr>
        <p:spPr/>
        <p:txBody>
          <a:bodyPr/>
          <a:lstStyle/>
          <a:p>
            <a:fld id="{8D3748AD-2C05-4BE7-A4CE-2CB5A46E20FD}"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nationwide celebration starts with parades, traditional dancers, and street parties and culminates with the arrival of the Freedom Torch in Cartago (delivered from Nicaragua by relay runners) when everyone in the country stops and simultaneously sings the national anthem. Children later enjoy </a:t>
            </a:r>
            <a:r>
              <a:rPr lang="en-US" dirty="0" err="1" smtClean="0"/>
              <a:t>faroles</a:t>
            </a:r>
            <a:r>
              <a:rPr lang="en-US" dirty="0" smtClean="0"/>
              <a:t> parades where they carry small lanterns through their towns</a:t>
            </a:r>
          </a:p>
          <a:p>
            <a:endParaRPr lang="en-US" dirty="0"/>
          </a:p>
        </p:txBody>
      </p:sp>
      <p:sp>
        <p:nvSpPr>
          <p:cNvPr id="4" name="Slide Number Placeholder 3"/>
          <p:cNvSpPr>
            <a:spLocks noGrp="1"/>
          </p:cNvSpPr>
          <p:nvPr>
            <p:ph type="sldNum" sz="quarter" idx="10"/>
          </p:nvPr>
        </p:nvSpPr>
        <p:spPr/>
        <p:txBody>
          <a:bodyPr/>
          <a:lstStyle/>
          <a:p>
            <a:fld id="{8D3748AD-2C05-4BE7-A4CE-2CB5A46E20FD}" type="slidenum">
              <a:rPr lang="en-US" smtClean="0"/>
              <a:pPr/>
              <a:t>14</a:t>
            </a:fld>
            <a:endParaRPr lang="en-US"/>
          </a:p>
        </p:txBody>
      </p:sp>
    </p:spTree>
    <p:extLst>
      <p:ext uri="{BB962C8B-B14F-4D97-AF65-F5344CB8AC3E}">
        <p14:creationId xmlns="" xmlns:p14="http://schemas.microsoft.com/office/powerpoint/2010/main" val="382471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748AD-2C05-4BE7-A4CE-2CB5A46E20FD}"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9EA51EF-9FFF-4BB6-965F-BB13B659A216}" type="datetimeFigureOut">
              <a:rPr lang="en-US" smtClean="0"/>
              <a:pPr/>
              <a:t>11/8/2011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C03C827-6F08-49A0-BE51-38F990D712D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EA51EF-9FFF-4BB6-965F-BB13B659A216}"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C827-6F08-49A0-BE51-38F990D712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EA51EF-9FFF-4BB6-965F-BB13B659A216}"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C827-6F08-49A0-BE51-38F990D712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EA51EF-9FFF-4BB6-965F-BB13B659A216}"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C827-6F08-49A0-BE51-38F990D712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EA51EF-9FFF-4BB6-965F-BB13B659A216}"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C03C827-6F08-49A0-BE51-38F990D712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EA51EF-9FFF-4BB6-965F-BB13B659A216}"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C827-6F08-49A0-BE51-38F990D712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EA51EF-9FFF-4BB6-965F-BB13B659A216}" type="datetimeFigureOut">
              <a:rPr lang="en-US" smtClean="0"/>
              <a:pPr/>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3C827-6F08-49A0-BE51-38F990D712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EA51EF-9FFF-4BB6-965F-BB13B659A216}" type="datetimeFigureOut">
              <a:rPr lang="en-US" smtClean="0"/>
              <a:pPr/>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3C827-6F08-49A0-BE51-38F990D712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A51EF-9FFF-4BB6-965F-BB13B659A216}" type="datetimeFigureOut">
              <a:rPr lang="en-US" smtClean="0"/>
              <a:pPr/>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3C827-6F08-49A0-BE51-38F990D712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EA51EF-9FFF-4BB6-965F-BB13B659A216}"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C827-6F08-49A0-BE51-38F990D712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9EA51EF-9FFF-4BB6-965F-BB13B659A216}"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C827-6F08-49A0-BE51-38F990D712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9EA51EF-9FFF-4BB6-965F-BB13B659A216}" type="datetimeFigureOut">
              <a:rPr lang="en-US" smtClean="0"/>
              <a:pPr/>
              <a:t>11/8/2011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C03C827-6F08-49A0-BE51-38F990D712D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3.bp.blogspot.com/_aWTcr_BvjMU/ShF1Pf8aoiI/AAAAAAAAAPs/4erF-OFwOBw/s1600-h/250px-Casado_Tico.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Costa Rica</a:t>
            </a:r>
            <a:endParaRPr lang="en-US" dirty="0"/>
          </a:p>
        </p:txBody>
      </p:sp>
      <p:sp>
        <p:nvSpPr>
          <p:cNvPr id="3" name="Subtitle 2"/>
          <p:cNvSpPr>
            <a:spLocks noGrp="1"/>
          </p:cNvSpPr>
          <p:nvPr>
            <p:ph type="subTitle" idx="1"/>
          </p:nvPr>
        </p:nvSpPr>
        <p:spPr/>
        <p:txBody>
          <a:bodyPr>
            <a:normAutofit/>
          </a:bodyPr>
          <a:lstStyle/>
          <a:p>
            <a:r>
              <a:rPr lang="en-US" dirty="0" err="1" smtClean="0"/>
              <a:t>Español</a:t>
            </a:r>
            <a:r>
              <a:rPr lang="en-US" dirty="0" smtClean="0"/>
              <a:t> II</a:t>
            </a:r>
          </a:p>
          <a:p>
            <a:r>
              <a:rPr lang="en-US" dirty="0" err="1" smtClean="0"/>
              <a:t>Unidad</a:t>
            </a:r>
            <a:r>
              <a:rPr lang="en-US" dirty="0" smtClean="0"/>
              <a:t> 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a:t>
            </a:r>
            <a:r>
              <a:rPr lang="en-US" dirty="0" err="1" smtClean="0"/>
              <a:t>Qué</a:t>
            </a:r>
            <a:r>
              <a:rPr lang="en-US" dirty="0" smtClean="0"/>
              <a:t> </a:t>
            </a:r>
            <a:r>
              <a:rPr lang="en-US" dirty="0" err="1" smtClean="0"/>
              <a:t>hora</a:t>
            </a:r>
            <a:r>
              <a:rPr lang="en-US" dirty="0" smtClean="0"/>
              <a:t> </a:t>
            </a:r>
            <a:r>
              <a:rPr lang="en-US" dirty="0" err="1" smtClean="0"/>
              <a:t>es</a:t>
            </a:r>
            <a:r>
              <a:rPr lang="en-US" dirty="0" smtClean="0"/>
              <a:t> en Costa Rica?</a:t>
            </a:r>
            <a:endParaRPr lang="en-US" dirty="0"/>
          </a:p>
        </p:txBody>
      </p:sp>
      <p:pic>
        <p:nvPicPr>
          <p:cNvPr id="3" name="Picture 2" descr="alarm_clock_3.png"/>
          <p:cNvPicPr>
            <a:picLocks noChangeAspect="1"/>
          </p:cNvPicPr>
          <p:nvPr/>
        </p:nvPicPr>
        <p:blipFill>
          <a:blip r:embed="rId3" cstate="print"/>
          <a:stretch>
            <a:fillRect/>
          </a:stretch>
        </p:blipFill>
        <p:spPr>
          <a:xfrm>
            <a:off x="1219200" y="2362200"/>
            <a:ext cx="2801024" cy="3630330"/>
          </a:xfrm>
          <a:prstGeom prst="rect">
            <a:avLst/>
          </a:prstGeom>
        </p:spPr>
      </p:pic>
      <p:sp>
        <p:nvSpPr>
          <p:cNvPr id="4" name="TextBox 3"/>
          <p:cNvSpPr txBox="1"/>
          <p:nvPr/>
        </p:nvSpPr>
        <p:spPr>
          <a:xfrm>
            <a:off x="2133600" y="381000"/>
            <a:ext cx="5334000" cy="830997"/>
          </a:xfrm>
          <a:prstGeom prst="rect">
            <a:avLst/>
          </a:prstGeom>
          <a:noFill/>
        </p:spPr>
        <p:txBody>
          <a:bodyPr wrap="square" rtlCol="0">
            <a:spAutoFit/>
          </a:bodyPr>
          <a:lstStyle/>
          <a:p>
            <a:r>
              <a:rPr lang="en-US" sz="4800" dirty="0" err="1" smtClean="0">
                <a:solidFill>
                  <a:srgbClr val="FF0000"/>
                </a:solidFill>
              </a:rPr>
              <a:t>Muy</a:t>
            </a:r>
            <a:r>
              <a:rPr lang="en-US" sz="4800" dirty="0" smtClean="0">
                <a:solidFill>
                  <a:srgbClr val="FF0000"/>
                </a:solidFill>
              </a:rPr>
              <a:t> </a:t>
            </a:r>
            <a:r>
              <a:rPr lang="en-US" sz="4800" dirty="0" err="1" smtClean="0">
                <a:solidFill>
                  <a:srgbClr val="FF0000"/>
                </a:solidFill>
              </a:rPr>
              <a:t>intersante</a:t>
            </a:r>
            <a:r>
              <a:rPr lang="en-US" sz="4800" dirty="0" smtClean="0">
                <a:solidFill>
                  <a:srgbClr val="FF0000"/>
                </a:solidFill>
              </a:rPr>
              <a:t>…</a:t>
            </a:r>
            <a:endParaRPr lang="en-US" sz="4800" dirty="0">
              <a:solidFill>
                <a:srgbClr val="FF0000"/>
              </a:solidFill>
            </a:endParaRPr>
          </a:p>
        </p:txBody>
      </p:sp>
      <p:sp>
        <p:nvSpPr>
          <p:cNvPr id="5" name="TextBox 4"/>
          <p:cNvSpPr txBox="1"/>
          <p:nvPr/>
        </p:nvSpPr>
        <p:spPr>
          <a:xfrm>
            <a:off x="4876800" y="2438400"/>
            <a:ext cx="3352800" cy="3539430"/>
          </a:xfrm>
          <a:prstGeom prst="rect">
            <a:avLst/>
          </a:prstGeom>
          <a:noFill/>
        </p:spPr>
        <p:txBody>
          <a:bodyPr wrap="square" rtlCol="0">
            <a:spAutoFit/>
          </a:bodyPr>
          <a:lstStyle/>
          <a:p>
            <a:r>
              <a:rPr lang="en-US" sz="2800" dirty="0" smtClean="0"/>
              <a:t>Costa Rica is the same as Nebraska except no Daylight Savings time.  If we are on Daylight Savings time we are at 12 and they are at 11.</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838200"/>
            <a:ext cx="6172200" cy="769441"/>
          </a:xfrm>
          <a:prstGeom prst="rect">
            <a:avLst/>
          </a:prstGeom>
          <a:noFill/>
        </p:spPr>
        <p:txBody>
          <a:bodyPr wrap="square" rtlCol="0">
            <a:spAutoFit/>
          </a:bodyPr>
          <a:lstStyle/>
          <a:p>
            <a:pPr algn="ctr"/>
            <a:r>
              <a:rPr lang="en-US" sz="4400" dirty="0" smtClean="0"/>
              <a:t>El </a:t>
            </a:r>
            <a:r>
              <a:rPr lang="en-US" sz="4400" dirty="0" err="1" smtClean="0"/>
              <a:t>gobierno</a:t>
            </a:r>
            <a:endParaRPr lang="en-US" sz="4400" dirty="0"/>
          </a:p>
        </p:txBody>
      </p:sp>
      <p:sp>
        <p:nvSpPr>
          <p:cNvPr id="3" name="TextBox 2"/>
          <p:cNvSpPr txBox="1"/>
          <p:nvPr/>
        </p:nvSpPr>
        <p:spPr>
          <a:xfrm>
            <a:off x="4876800" y="1600200"/>
            <a:ext cx="3276600" cy="954107"/>
          </a:xfrm>
          <a:prstGeom prst="rect">
            <a:avLst/>
          </a:prstGeom>
          <a:noFill/>
        </p:spPr>
        <p:txBody>
          <a:bodyPr wrap="square" rtlCol="0">
            <a:spAutoFit/>
          </a:bodyPr>
          <a:lstStyle/>
          <a:p>
            <a:r>
              <a:rPr lang="en-US" sz="2800" dirty="0" smtClean="0"/>
              <a:t>Republic – people elect the president</a:t>
            </a:r>
            <a:endParaRPr lang="en-US" sz="2800" dirty="0"/>
          </a:p>
        </p:txBody>
      </p:sp>
      <p:sp>
        <p:nvSpPr>
          <p:cNvPr id="4" name="TextBox 3"/>
          <p:cNvSpPr txBox="1"/>
          <p:nvPr/>
        </p:nvSpPr>
        <p:spPr>
          <a:xfrm>
            <a:off x="4800600" y="2743200"/>
            <a:ext cx="3276600" cy="1384995"/>
          </a:xfrm>
          <a:prstGeom prst="rect">
            <a:avLst/>
          </a:prstGeom>
          <a:noFill/>
        </p:spPr>
        <p:txBody>
          <a:bodyPr wrap="square" rtlCol="0">
            <a:spAutoFit/>
          </a:bodyPr>
          <a:lstStyle/>
          <a:p>
            <a:r>
              <a:rPr lang="en-US" sz="2800" dirty="0" smtClean="0"/>
              <a:t>Presidents serve 4 year terms – 2 vice presidents</a:t>
            </a:r>
            <a:endParaRPr lang="en-US" sz="2800" dirty="0"/>
          </a:p>
        </p:txBody>
      </p:sp>
      <p:sp>
        <p:nvSpPr>
          <p:cNvPr id="5" name="TextBox 4"/>
          <p:cNvSpPr txBox="1"/>
          <p:nvPr/>
        </p:nvSpPr>
        <p:spPr>
          <a:xfrm>
            <a:off x="4724400" y="4343400"/>
            <a:ext cx="3276600" cy="1384995"/>
          </a:xfrm>
          <a:prstGeom prst="rect">
            <a:avLst/>
          </a:prstGeom>
          <a:noFill/>
        </p:spPr>
        <p:txBody>
          <a:bodyPr wrap="square" rtlCol="0">
            <a:spAutoFit/>
          </a:bodyPr>
          <a:lstStyle/>
          <a:p>
            <a:r>
              <a:rPr lang="en-US" sz="2800" dirty="0" smtClean="0"/>
              <a:t>Laura Chinchilla Miranda – 1</a:t>
            </a:r>
            <a:r>
              <a:rPr lang="en-US" sz="2800" baseline="30000" dirty="0" smtClean="0"/>
              <a:t>st</a:t>
            </a:r>
            <a:r>
              <a:rPr lang="en-US" sz="2800" dirty="0" smtClean="0"/>
              <a:t> female president</a:t>
            </a:r>
            <a:endParaRPr lang="en-US" sz="2800" dirty="0"/>
          </a:p>
        </p:txBody>
      </p:sp>
      <p:pic>
        <p:nvPicPr>
          <p:cNvPr id="6" name="Picture 5" descr="Laura Chinchilla Miranda"/>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057400"/>
            <a:ext cx="3810000" cy="3741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latin typeface="Amienne" pitchFamily="82" charset="0"/>
              </a:rPr>
              <a:t>Un </a:t>
            </a:r>
            <a:r>
              <a:rPr lang="en-US" b="1" dirty="0" err="1" smtClean="0">
                <a:latin typeface="Amienne" pitchFamily="82" charset="0"/>
              </a:rPr>
              <a:t>tema</a:t>
            </a:r>
            <a:r>
              <a:rPr lang="en-US" b="1" dirty="0" smtClean="0">
                <a:latin typeface="Amienne" pitchFamily="82" charset="0"/>
              </a:rPr>
              <a:t> </a:t>
            </a:r>
            <a:r>
              <a:rPr lang="en-US" b="1" dirty="0" err="1" smtClean="0">
                <a:latin typeface="Amienne" pitchFamily="82" charset="0"/>
              </a:rPr>
              <a:t>frecuente</a:t>
            </a:r>
            <a:r>
              <a:rPr lang="en-US" b="1" dirty="0" smtClean="0">
                <a:latin typeface="Amienne" pitchFamily="82" charset="0"/>
              </a:rPr>
              <a:t> del </a:t>
            </a:r>
            <a:r>
              <a:rPr lang="en-US" b="1" dirty="0" err="1" smtClean="0">
                <a:latin typeface="Amienne" pitchFamily="82" charset="0"/>
              </a:rPr>
              <a:t>artista</a:t>
            </a:r>
            <a:r>
              <a:rPr lang="en-US" b="1" dirty="0" smtClean="0">
                <a:latin typeface="Amienne" pitchFamily="82" charset="0"/>
              </a:rPr>
              <a:t> </a:t>
            </a:r>
            <a:r>
              <a:rPr lang="en-US" b="1" dirty="0" err="1" smtClean="0">
                <a:latin typeface="Amienne" pitchFamily="82" charset="0"/>
              </a:rPr>
              <a:t>Adrián</a:t>
            </a:r>
            <a:r>
              <a:rPr lang="en-US" b="1" dirty="0" smtClean="0">
                <a:latin typeface="Amienne" pitchFamily="82" charset="0"/>
              </a:rPr>
              <a:t> </a:t>
            </a:r>
            <a:r>
              <a:rPr lang="en-US" b="1" dirty="0" err="1" smtClean="0">
                <a:latin typeface="Amienne" pitchFamily="82" charset="0"/>
              </a:rPr>
              <a:t>G</a:t>
            </a:r>
            <a:r>
              <a:rPr lang="en-US" b="1" dirty="0" err="1" smtClean="0">
                <a:latin typeface="Amienne" pitchFamily="82" charset="0"/>
                <a:cs typeface="Times New Roman"/>
              </a:rPr>
              <a:t>ómez</a:t>
            </a:r>
            <a:r>
              <a:rPr lang="en-US" b="1" dirty="0" smtClean="0">
                <a:latin typeface="Amienne" pitchFamily="82" charset="0"/>
                <a:cs typeface="Times New Roman"/>
              </a:rPr>
              <a:t> son </a:t>
            </a:r>
            <a:br>
              <a:rPr lang="en-US" b="1" dirty="0" smtClean="0">
                <a:latin typeface="Amienne" pitchFamily="82" charset="0"/>
                <a:cs typeface="Times New Roman"/>
              </a:rPr>
            </a:br>
            <a:r>
              <a:rPr lang="en-US" b="1" dirty="0" smtClean="0">
                <a:latin typeface="Amienne" pitchFamily="82" charset="0"/>
                <a:cs typeface="Times New Roman"/>
              </a:rPr>
              <a:t>los </a:t>
            </a:r>
            <a:r>
              <a:rPr lang="en-US" b="1" dirty="0" err="1" smtClean="0">
                <a:latin typeface="Amienne" pitchFamily="82" charset="0"/>
                <a:cs typeface="Times New Roman"/>
              </a:rPr>
              <a:t>niños</a:t>
            </a:r>
            <a:r>
              <a:rPr lang="en-US" b="1" dirty="0" smtClean="0">
                <a:latin typeface="Amienne" pitchFamily="82" charset="0"/>
                <a:cs typeface="Times New Roman"/>
              </a:rPr>
              <a:t> (children) y los </a:t>
            </a:r>
            <a:r>
              <a:rPr lang="en-US" b="1" dirty="0" err="1" smtClean="0">
                <a:latin typeface="Amienne" pitchFamily="82" charset="0"/>
                <a:cs typeface="Times New Roman"/>
              </a:rPr>
              <a:t>columpios</a:t>
            </a:r>
            <a:r>
              <a:rPr lang="en-US" b="1" dirty="0" smtClean="0">
                <a:latin typeface="Amienne" pitchFamily="82" charset="0"/>
                <a:cs typeface="Times New Roman"/>
              </a:rPr>
              <a:t> (swings).</a:t>
            </a:r>
            <a:endParaRPr lang="en-US" b="1" dirty="0">
              <a:latin typeface="Amienne" pitchFamily="82" charset="0"/>
            </a:endParaRPr>
          </a:p>
        </p:txBody>
      </p:sp>
      <p:pic>
        <p:nvPicPr>
          <p:cNvPr id="3" name="Picture 2" descr="Adrian_Gomez.png"/>
          <p:cNvPicPr>
            <a:picLocks noChangeAspect="1"/>
          </p:cNvPicPr>
          <p:nvPr/>
        </p:nvPicPr>
        <p:blipFill>
          <a:blip r:embed="rId2" cstate="print"/>
          <a:stretch>
            <a:fillRect/>
          </a:stretch>
        </p:blipFill>
        <p:spPr>
          <a:xfrm>
            <a:off x="381000" y="1828800"/>
            <a:ext cx="3124200" cy="3575473"/>
          </a:xfrm>
          <a:prstGeom prst="rect">
            <a:avLst/>
          </a:prstGeom>
        </p:spPr>
      </p:pic>
      <p:pic>
        <p:nvPicPr>
          <p:cNvPr id="4" name="Picture 3" descr="Adrian_Gomez_1.jpg"/>
          <p:cNvPicPr>
            <a:picLocks noChangeAspect="1"/>
          </p:cNvPicPr>
          <p:nvPr/>
        </p:nvPicPr>
        <p:blipFill>
          <a:blip r:embed="rId3" cstate="print"/>
          <a:stretch>
            <a:fillRect/>
          </a:stretch>
        </p:blipFill>
        <p:spPr>
          <a:xfrm>
            <a:off x="4114800" y="1828800"/>
            <a:ext cx="2178826" cy="2819400"/>
          </a:xfrm>
          <a:prstGeom prst="rect">
            <a:avLst/>
          </a:prstGeom>
        </p:spPr>
      </p:pic>
      <p:pic>
        <p:nvPicPr>
          <p:cNvPr id="5" name="Picture 4" descr="Atrapando la brisa Acrílico Sobre Tela.jpg"/>
          <p:cNvPicPr>
            <a:picLocks noChangeAspect="1"/>
          </p:cNvPicPr>
          <p:nvPr/>
        </p:nvPicPr>
        <p:blipFill>
          <a:blip r:embed="rId4" cstate="print"/>
          <a:stretch>
            <a:fillRect/>
          </a:stretch>
        </p:blipFill>
        <p:spPr>
          <a:xfrm>
            <a:off x="6705600" y="1828800"/>
            <a:ext cx="1959428" cy="2743200"/>
          </a:xfrm>
          <a:prstGeom prst="rect">
            <a:avLst/>
          </a:prstGeom>
        </p:spPr>
      </p:pic>
      <p:pic>
        <p:nvPicPr>
          <p:cNvPr id="6" name="Picture 5" descr="Coquito el lo alto.jpg"/>
          <p:cNvPicPr>
            <a:picLocks noChangeAspect="1"/>
          </p:cNvPicPr>
          <p:nvPr/>
        </p:nvPicPr>
        <p:blipFill>
          <a:blip r:embed="rId5" cstate="print"/>
          <a:stretch>
            <a:fillRect/>
          </a:stretch>
        </p:blipFill>
        <p:spPr>
          <a:xfrm>
            <a:off x="4495800" y="4860925"/>
            <a:ext cx="1879600" cy="1997075"/>
          </a:xfrm>
          <a:prstGeom prst="rect">
            <a:avLst/>
          </a:prstGeom>
        </p:spPr>
      </p:pic>
      <p:pic>
        <p:nvPicPr>
          <p:cNvPr id="7" name="Picture 6" descr="En lo alto2.jpg"/>
          <p:cNvPicPr>
            <a:picLocks noChangeAspect="1"/>
          </p:cNvPicPr>
          <p:nvPr/>
        </p:nvPicPr>
        <p:blipFill>
          <a:blip r:embed="rId6" cstate="print"/>
          <a:stretch>
            <a:fillRect/>
          </a:stretch>
        </p:blipFill>
        <p:spPr>
          <a:xfrm>
            <a:off x="6781800" y="4902200"/>
            <a:ext cx="1955800" cy="1955800"/>
          </a:xfrm>
          <a:prstGeom prst="rect">
            <a:avLst/>
          </a:prstGeom>
        </p:spPr>
      </p:pic>
      <p:sp>
        <p:nvSpPr>
          <p:cNvPr id="8" name="TextBox 7"/>
          <p:cNvSpPr txBox="1"/>
          <p:nvPr/>
        </p:nvSpPr>
        <p:spPr>
          <a:xfrm>
            <a:off x="304800" y="5288340"/>
            <a:ext cx="3733800" cy="1569660"/>
          </a:xfrm>
          <a:prstGeom prst="rect">
            <a:avLst/>
          </a:prstGeom>
          <a:noFill/>
        </p:spPr>
        <p:txBody>
          <a:bodyPr wrap="square" rtlCol="0">
            <a:spAutoFit/>
          </a:bodyPr>
          <a:lstStyle/>
          <a:p>
            <a:r>
              <a:rPr lang="en-US" sz="3200" dirty="0" smtClean="0">
                <a:latin typeface="Amienne" pitchFamily="82" charset="0"/>
              </a:rPr>
              <a:t>Los </a:t>
            </a:r>
            <a:r>
              <a:rPr lang="en-US" sz="3200" dirty="0" err="1" smtClean="0">
                <a:latin typeface="Amienne" pitchFamily="82" charset="0"/>
              </a:rPr>
              <a:t>pinturas</a:t>
            </a:r>
            <a:r>
              <a:rPr lang="en-US" sz="3200" dirty="0" smtClean="0">
                <a:latin typeface="Amienne" pitchFamily="82" charset="0"/>
              </a:rPr>
              <a:t> de </a:t>
            </a:r>
            <a:r>
              <a:rPr lang="en-US" sz="3200" dirty="0" err="1" smtClean="0">
                <a:latin typeface="Amienne" pitchFamily="82" charset="0"/>
              </a:rPr>
              <a:t>Adrián</a:t>
            </a:r>
            <a:r>
              <a:rPr lang="en-US" sz="3200" dirty="0" smtClean="0">
                <a:latin typeface="Amienne" pitchFamily="82" charset="0"/>
              </a:rPr>
              <a:t> </a:t>
            </a:r>
            <a:r>
              <a:rPr lang="en-US" sz="3200" dirty="0" err="1" smtClean="0">
                <a:latin typeface="Amienne" pitchFamily="82" charset="0"/>
              </a:rPr>
              <a:t>Gómez</a:t>
            </a:r>
            <a:r>
              <a:rPr lang="en-US" sz="3200" dirty="0" smtClean="0">
                <a:latin typeface="Amienne" pitchFamily="82" charset="0"/>
              </a:rPr>
              <a:t> </a:t>
            </a:r>
            <a:r>
              <a:rPr lang="en-US" sz="3200" dirty="0" err="1" smtClean="0">
                <a:latin typeface="Amienne" pitchFamily="82" charset="0"/>
              </a:rPr>
              <a:t>reflejan</a:t>
            </a:r>
            <a:r>
              <a:rPr lang="en-US" sz="3200" dirty="0" smtClean="0">
                <a:latin typeface="Amienne" pitchFamily="82" charset="0"/>
              </a:rPr>
              <a:t> la </a:t>
            </a:r>
            <a:r>
              <a:rPr lang="en-US" sz="3200" dirty="0" err="1" smtClean="0">
                <a:latin typeface="Amienne" pitchFamily="82" charset="0"/>
              </a:rPr>
              <a:t>esencia</a:t>
            </a:r>
            <a:r>
              <a:rPr lang="en-US" sz="3200" dirty="0" smtClean="0">
                <a:latin typeface="Amienne" pitchFamily="82" charset="0"/>
              </a:rPr>
              <a:t> de </a:t>
            </a:r>
            <a:r>
              <a:rPr lang="en-US" sz="3200" dirty="0" err="1" smtClean="0">
                <a:latin typeface="Amienne" pitchFamily="82" charset="0"/>
              </a:rPr>
              <a:t>pura</a:t>
            </a:r>
            <a:r>
              <a:rPr lang="en-US" sz="3200" dirty="0" smtClean="0">
                <a:latin typeface="Amienne" pitchFamily="82" charset="0"/>
              </a:rPr>
              <a:t> </a:t>
            </a:r>
            <a:r>
              <a:rPr lang="en-US" sz="3200" dirty="0" err="1" smtClean="0">
                <a:latin typeface="Amienne" pitchFamily="82" charset="0"/>
              </a:rPr>
              <a:t>vida</a:t>
            </a:r>
            <a:r>
              <a:rPr lang="en-US" sz="3200" dirty="0" smtClean="0">
                <a:latin typeface="Amienne" pitchFamily="82" charset="0"/>
              </a:rPr>
              <a:t>.    </a:t>
            </a:r>
            <a:endParaRPr lang="en-US" sz="3200" dirty="0">
              <a:latin typeface="Amienne" pitchFamily="82"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5305" y="5503166"/>
            <a:ext cx="3810000" cy="584775"/>
          </a:xfrm>
          <a:prstGeom prst="rect">
            <a:avLst/>
          </a:prstGeom>
          <a:noFill/>
        </p:spPr>
        <p:txBody>
          <a:bodyPr wrap="square" rtlCol="0">
            <a:spAutoFit/>
          </a:bodyPr>
          <a:lstStyle/>
          <a:p>
            <a:pPr algn="ctr"/>
            <a:r>
              <a:rPr lang="en-US" sz="3200" dirty="0" smtClean="0"/>
              <a:t>La </a:t>
            </a:r>
            <a:r>
              <a:rPr lang="en-US" sz="3200" dirty="0" err="1" smtClean="0"/>
              <a:t>Negrita</a:t>
            </a:r>
            <a:endParaRPr lang="en-US" sz="3200" dirty="0"/>
          </a:p>
        </p:txBody>
      </p:sp>
      <p:sp>
        <p:nvSpPr>
          <p:cNvPr id="3" name="Rectangle 2"/>
          <p:cNvSpPr/>
          <p:nvPr/>
        </p:nvSpPr>
        <p:spPr>
          <a:xfrm>
            <a:off x="2628040" y="306050"/>
            <a:ext cx="3772759" cy="1446550"/>
          </a:xfrm>
          <a:prstGeom prst="rect">
            <a:avLst/>
          </a:prstGeom>
        </p:spPr>
        <p:txBody>
          <a:bodyPr wrap="square">
            <a:spAutoFit/>
          </a:bodyPr>
          <a:lstStyle/>
          <a:p>
            <a:pPr algn="ctr"/>
            <a:r>
              <a:rPr lang="en-US" sz="4400" dirty="0" err="1" smtClean="0"/>
              <a:t>Día</a:t>
            </a:r>
            <a:r>
              <a:rPr lang="en-US" sz="4400" dirty="0" smtClean="0"/>
              <a:t> de fiesta</a:t>
            </a:r>
          </a:p>
          <a:p>
            <a:pPr algn="ctr"/>
            <a:r>
              <a:rPr lang="en-US" sz="4400" dirty="0" smtClean="0"/>
              <a:t>El 2 de </a:t>
            </a:r>
            <a:r>
              <a:rPr lang="en-US" sz="4400" dirty="0" err="1" smtClean="0"/>
              <a:t>agosto</a:t>
            </a:r>
            <a:endParaRPr lang="en-US" sz="4400" dirty="0"/>
          </a:p>
        </p:txBody>
      </p:sp>
      <p:pic>
        <p:nvPicPr>
          <p:cNvPr id="2050" name="Picture 2" descr="http://photos1.blogger.com/blogger/6036/294/1600/32163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371" y="1600200"/>
            <a:ext cx="360045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photos1.blogger.com/blogger/6036/294/320/632647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1" y="4114800"/>
            <a:ext cx="1981200" cy="258769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495800" y="1905000"/>
            <a:ext cx="3810000" cy="3046988"/>
          </a:xfrm>
          <a:prstGeom prst="rect">
            <a:avLst/>
          </a:prstGeom>
          <a:noFill/>
        </p:spPr>
        <p:txBody>
          <a:bodyPr wrap="square" rtlCol="0">
            <a:spAutoFit/>
          </a:bodyPr>
          <a:lstStyle/>
          <a:p>
            <a:r>
              <a:rPr lang="en-US" sz="3200" dirty="0" err="1" smtClean="0"/>
              <a:t>D</a:t>
            </a:r>
            <a:r>
              <a:rPr lang="en-US" sz="3200" dirty="0" err="1"/>
              <a:t>í</a:t>
            </a:r>
            <a:r>
              <a:rPr lang="en-US" sz="3200" dirty="0" err="1" smtClean="0"/>
              <a:t>a</a:t>
            </a:r>
            <a:r>
              <a:rPr lang="en-US" sz="3200" dirty="0" smtClean="0"/>
              <a:t> </a:t>
            </a:r>
            <a:r>
              <a:rPr lang="en-US" sz="3200" dirty="0"/>
              <a:t>de la </a:t>
            </a:r>
            <a:r>
              <a:rPr lang="en-US" sz="3200" dirty="0" err="1"/>
              <a:t>Virgen</a:t>
            </a:r>
            <a:r>
              <a:rPr lang="en-US" sz="3200" dirty="0"/>
              <a:t> de Los Angeles (Virgin of Los Angeles Day) honoring St. Mary, Patron Saint of Costa Rica.</a:t>
            </a:r>
          </a:p>
        </p:txBody>
      </p:sp>
    </p:spTree>
    <p:extLst>
      <p:ext uri="{BB962C8B-B14F-4D97-AF65-F5344CB8AC3E}">
        <p14:creationId xmlns="" xmlns:p14="http://schemas.microsoft.com/office/powerpoint/2010/main" val="3092747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Independence Day</a:t>
            </a:r>
            <a:endParaRPr lang="en-US" dirty="0"/>
          </a:p>
        </p:txBody>
      </p:sp>
      <p:sp>
        <p:nvSpPr>
          <p:cNvPr id="3" name="TextBox 2"/>
          <p:cNvSpPr txBox="1"/>
          <p:nvPr/>
        </p:nvSpPr>
        <p:spPr>
          <a:xfrm>
            <a:off x="5181600" y="1524000"/>
            <a:ext cx="3581400" cy="3046988"/>
          </a:xfrm>
          <a:prstGeom prst="rect">
            <a:avLst/>
          </a:prstGeom>
          <a:noFill/>
        </p:spPr>
        <p:txBody>
          <a:bodyPr wrap="square" rtlCol="0">
            <a:spAutoFit/>
          </a:bodyPr>
          <a:lstStyle/>
          <a:p>
            <a:r>
              <a:rPr lang="en-US" sz="3200" dirty="0" smtClean="0"/>
              <a:t>Costa Rica gained independence from Spain on the same day as the rest of Central America on</a:t>
            </a:r>
            <a:endParaRPr lang="en-US" sz="3200" dirty="0"/>
          </a:p>
        </p:txBody>
      </p:sp>
      <p:pic>
        <p:nvPicPr>
          <p:cNvPr id="4" name="Picture 3" descr="schoolgirl-costa-rica-flag.jpg"/>
          <p:cNvPicPr>
            <a:picLocks noChangeAspect="1"/>
          </p:cNvPicPr>
          <p:nvPr/>
        </p:nvPicPr>
        <p:blipFill>
          <a:blip r:embed="rId3" cstate="print"/>
          <a:stretch>
            <a:fillRect/>
          </a:stretch>
        </p:blipFill>
        <p:spPr>
          <a:xfrm>
            <a:off x="152400" y="1143000"/>
            <a:ext cx="4635944" cy="4419600"/>
          </a:xfrm>
          <a:prstGeom prst="rect">
            <a:avLst/>
          </a:prstGeom>
        </p:spPr>
      </p:pic>
      <p:pic>
        <p:nvPicPr>
          <p:cNvPr id="6" name="Picture 5" descr="freedom torch.jpg"/>
          <p:cNvPicPr>
            <a:picLocks noChangeAspect="1"/>
          </p:cNvPicPr>
          <p:nvPr/>
        </p:nvPicPr>
        <p:blipFill>
          <a:blip r:embed="rId4" cstate="print"/>
          <a:stretch>
            <a:fillRect/>
          </a:stretch>
        </p:blipFill>
        <p:spPr>
          <a:xfrm>
            <a:off x="3352800" y="3962400"/>
            <a:ext cx="1834419" cy="2738488"/>
          </a:xfrm>
          <a:prstGeom prst="rect">
            <a:avLst/>
          </a:prstGeom>
        </p:spPr>
      </p:pic>
      <p:sp>
        <p:nvSpPr>
          <p:cNvPr id="8" name="TextBox 7"/>
          <p:cNvSpPr txBox="1"/>
          <p:nvPr/>
        </p:nvSpPr>
        <p:spPr>
          <a:xfrm>
            <a:off x="5355771" y="4746869"/>
            <a:ext cx="3581400" cy="584775"/>
          </a:xfrm>
          <a:prstGeom prst="rect">
            <a:avLst/>
          </a:prstGeom>
          <a:noFill/>
        </p:spPr>
        <p:txBody>
          <a:bodyPr wrap="square" rtlCol="0">
            <a:spAutoFit/>
          </a:bodyPr>
          <a:lstStyle/>
          <a:p>
            <a:r>
              <a:rPr lang="en-US" sz="3200" dirty="0" smtClean="0"/>
              <a:t>Sept. 15, 1821</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oga108.org/images/blog/2007/99.jpg"/>
          <p:cNvPicPr>
            <a:picLocks noChangeAspect="1" noChangeArrowheads="1"/>
          </p:cNvPicPr>
          <p:nvPr/>
        </p:nvPicPr>
        <p:blipFill>
          <a:blip r:embed="rId2" cstate="print"/>
          <a:srcRect/>
          <a:stretch>
            <a:fillRect/>
          </a:stretch>
        </p:blipFill>
        <p:spPr bwMode="auto">
          <a:xfrm>
            <a:off x="1371600" y="1981200"/>
            <a:ext cx="3352800" cy="3655183"/>
          </a:xfrm>
          <a:prstGeom prst="rect">
            <a:avLst/>
          </a:prstGeom>
          <a:noFill/>
        </p:spPr>
      </p:pic>
      <p:sp>
        <p:nvSpPr>
          <p:cNvPr id="3" name="TextBox 2"/>
          <p:cNvSpPr txBox="1"/>
          <p:nvPr/>
        </p:nvSpPr>
        <p:spPr>
          <a:xfrm>
            <a:off x="2057400" y="685800"/>
            <a:ext cx="5334000" cy="830997"/>
          </a:xfrm>
          <a:prstGeom prst="rect">
            <a:avLst/>
          </a:prstGeom>
          <a:noFill/>
        </p:spPr>
        <p:txBody>
          <a:bodyPr wrap="square" rtlCol="0">
            <a:spAutoFit/>
          </a:bodyPr>
          <a:lstStyle/>
          <a:p>
            <a:r>
              <a:rPr lang="en-US" sz="4800" dirty="0" err="1" smtClean="0">
                <a:solidFill>
                  <a:srgbClr val="FF0000"/>
                </a:solidFill>
              </a:rPr>
              <a:t>Muy</a:t>
            </a:r>
            <a:r>
              <a:rPr lang="en-US" sz="4800" dirty="0" smtClean="0">
                <a:solidFill>
                  <a:srgbClr val="FF0000"/>
                </a:solidFill>
              </a:rPr>
              <a:t> </a:t>
            </a:r>
            <a:r>
              <a:rPr lang="en-US" sz="4800" dirty="0" err="1" smtClean="0">
                <a:solidFill>
                  <a:srgbClr val="FF0000"/>
                </a:solidFill>
              </a:rPr>
              <a:t>intersante</a:t>
            </a:r>
            <a:r>
              <a:rPr lang="en-US" sz="4800" dirty="0" smtClean="0">
                <a:solidFill>
                  <a:srgbClr val="FF0000"/>
                </a:solidFill>
              </a:rPr>
              <a:t>…</a:t>
            </a:r>
            <a:endParaRPr lang="en-US" sz="4800" dirty="0">
              <a:solidFill>
                <a:srgbClr val="FF0000"/>
              </a:solidFill>
            </a:endParaRPr>
          </a:p>
        </p:txBody>
      </p:sp>
      <p:sp>
        <p:nvSpPr>
          <p:cNvPr id="4" name="TextBox 3"/>
          <p:cNvSpPr txBox="1"/>
          <p:nvPr/>
        </p:nvSpPr>
        <p:spPr>
          <a:xfrm>
            <a:off x="5181600" y="2438400"/>
            <a:ext cx="3429000" cy="2554545"/>
          </a:xfrm>
          <a:prstGeom prst="rect">
            <a:avLst/>
          </a:prstGeom>
          <a:noFill/>
        </p:spPr>
        <p:txBody>
          <a:bodyPr wrap="square" rtlCol="0">
            <a:spAutoFit/>
          </a:bodyPr>
          <a:lstStyle/>
          <a:p>
            <a:r>
              <a:rPr lang="en-US" sz="4000" dirty="0" smtClean="0"/>
              <a:t>Tree Frog is unofficial symbol of Costa Rica</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4495800" cy="3429000"/>
          </a:xfrm>
        </p:spPr>
        <p:txBody>
          <a:bodyPr>
            <a:noAutofit/>
          </a:bodyPr>
          <a:lstStyle/>
          <a:p>
            <a:r>
              <a:rPr lang="en-US" sz="3200" dirty="0" smtClean="0"/>
              <a:t>The unit of currency in Costa Rica is called the </a:t>
            </a:r>
            <a:r>
              <a:rPr lang="en-US" sz="3200" dirty="0" err="1" smtClean="0"/>
              <a:t>colón</a:t>
            </a:r>
            <a:r>
              <a:rPr lang="en-US" sz="3200" dirty="0" smtClean="0"/>
              <a:t>, which is divided into 100 </a:t>
            </a:r>
            <a:r>
              <a:rPr lang="en-US" sz="3200" dirty="0" err="1" smtClean="0"/>
              <a:t>céntimos</a:t>
            </a:r>
            <a:r>
              <a:rPr lang="en-US" sz="3200" dirty="0" smtClean="0"/>
              <a:t>. Sometimes the </a:t>
            </a:r>
            <a:r>
              <a:rPr lang="en-US" sz="3200" dirty="0" err="1" smtClean="0"/>
              <a:t>colón</a:t>
            </a:r>
            <a:r>
              <a:rPr lang="en-US" sz="3200" dirty="0" smtClean="0"/>
              <a:t> is called a peso.</a:t>
            </a:r>
            <a:endParaRPr lang="en-US" sz="3200" dirty="0"/>
          </a:p>
        </p:txBody>
      </p:sp>
      <p:pic>
        <p:nvPicPr>
          <p:cNvPr id="3" name="Picture 2" descr="colon.jpg"/>
          <p:cNvPicPr>
            <a:picLocks noChangeAspect="1"/>
          </p:cNvPicPr>
          <p:nvPr/>
        </p:nvPicPr>
        <p:blipFill>
          <a:blip r:embed="rId2" cstate="print"/>
          <a:stretch>
            <a:fillRect/>
          </a:stretch>
        </p:blipFill>
        <p:spPr>
          <a:xfrm>
            <a:off x="5105400" y="152400"/>
            <a:ext cx="3365500" cy="2745859"/>
          </a:xfrm>
          <a:prstGeom prst="rect">
            <a:avLst/>
          </a:prstGeom>
        </p:spPr>
      </p:pic>
      <p:sp>
        <p:nvSpPr>
          <p:cNvPr id="5" name="TextBox 4"/>
          <p:cNvSpPr txBox="1"/>
          <p:nvPr/>
        </p:nvSpPr>
        <p:spPr>
          <a:xfrm>
            <a:off x="304800" y="4191000"/>
            <a:ext cx="4038600" cy="2462213"/>
          </a:xfrm>
          <a:prstGeom prst="rect">
            <a:avLst/>
          </a:prstGeom>
          <a:noFill/>
        </p:spPr>
        <p:txBody>
          <a:bodyPr wrap="square" rtlCol="0">
            <a:spAutoFit/>
          </a:bodyPr>
          <a:lstStyle/>
          <a:p>
            <a:r>
              <a:rPr lang="en-US" sz="2800" b="1" dirty="0" smtClean="0"/>
              <a:t>BANKS:</a:t>
            </a:r>
          </a:p>
          <a:p>
            <a:pPr>
              <a:buFont typeface="Arial" pitchFamily="34" charset="0"/>
              <a:buChar char="•"/>
            </a:pPr>
            <a:r>
              <a:rPr lang="en-US" dirty="0" smtClean="0"/>
              <a:t>San José banks are usually open from 9 am to 3 PM.  </a:t>
            </a:r>
          </a:p>
          <a:p>
            <a:endParaRPr lang="en-US" dirty="0" smtClean="0"/>
          </a:p>
          <a:p>
            <a:pPr>
              <a:buFont typeface="Arial" pitchFamily="34" charset="0"/>
              <a:buChar char="•"/>
            </a:pPr>
            <a:r>
              <a:rPr lang="en-US" dirty="0" smtClean="0"/>
              <a:t>Public banks are usually crowded.</a:t>
            </a:r>
          </a:p>
          <a:p>
            <a:endParaRPr lang="en-US" dirty="0" smtClean="0"/>
          </a:p>
          <a:p>
            <a:pPr>
              <a:buFont typeface="Arial" pitchFamily="34" charset="0"/>
              <a:buChar char="•"/>
            </a:pPr>
            <a:r>
              <a:rPr lang="en-US" dirty="0" smtClean="0"/>
              <a:t>Private banks can be a faster alternative.</a:t>
            </a:r>
          </a:p>
          <a:p>
            <a:endParaRPr lang="en-US" dirty="0"/>
          </a:p>
        </p:txBody>
      </p:sp>
      <p:sp>
        <p:nvSpPr>
          <p:cNvPr id="6" name="TextBox 5"/>
          <p:cNvSpPr txBox="1"/>
          <p:nvPr/>
        </p:nvSpPr>
        <p:spPr>
          <a:xfrm>
            <a:off x="4572000" y="2819400"/>
            <a:ext cx="4572000" cy="4124206"/>
          </a:xfrm>
          <a:prstGeom prst="rect">
            <a:avLst/>
          </a:prstGeom>
          <a:noFill/>
        </p:spPr>
        <p:txBody>
          <a:bodyPr wrap="square" rtlCol="0">
            <a:spAutoFit/>
          </a:bodyPr>
          <a:lstStyle/>
          <a:p>
            <a:r>
              <a:rPr lang="en-US" sz="2800" b="1" dirty="0" smtClean="0"/>
              <a:t>CHANGING MONEY:</a:t>
            </a:r>
          </a:p>
          <a:p>
            <a:pPr>
              <a:buFont typeface="Arial" pitchFamily="34" charset="0"/>
              <a:buChar char="•"/>
            </a:pPr>
            <a:r>
              <a:rPr lang="en-US" dirty="0" smtClean="0"/>
              <a:t>Always remember to bring your personal identification and passport. </a:t>
            </a:r>
          </a:p>
          <a:p>
            <a:pPr>
              <a:buFont typeface="Arial" pitchFamily="34" charset="0"/>
              <a:buChar char="•"/>
            </a:pPr>
            <a:endParaRPr lang="en-US" dirty="0" smtClean="0"/>
          </a:p>
          <a:p>
            <a:pPr>
              <a:buFont typeface="Arial" pitchFamily="34" charset="0"/>
              <a:buChar char="•"/>
            </a:pPr>
            <a:r>
              <a:rPr lang="en-US" dirty="0" smtClean="0"/>
              <a:t>Exchanging money is best done at the airport money counters. The services are fast and efficient, and you will have currency before you hit the streets. </a:t>
            </a:r>
          </a:p>
          <a:p>
            <a:endParaRPr lang="en-US" dirty="0" smtClean="0"/>
          </a:p>
          <a:p>
            <a:pPr>
              <a:buFont typeface="Arial" pitchFamily="34" charset="0"/>
              <a:buChar char="•"/>
            </a:pPr>
            <a:r>
              <a:rPr lang="en-US" dirty="0" smtClean="0"/>
              <a:t>If this is not possible, the Airport Bank in San José offers good rates. </a:t>
            </a:r>
          </a:p>
          <a:p>
            <a:pPr>
              <a:buFont typeface="Arial" pitchFamily="34" charset="0"/>
              <a:buChar char="•"/>
            </a:pPr>
            <a:endParaRPr lang="en-US" dirty="0" smtClean="0"/>
          </a:p>
          <a:p>
            <a:pPr>
              <a:buFont typeface="Arial" pitchFamily="34" charset="0"/>
              <a:buChar char="•"/>
            </a:pPr>
            <a:r>
              <a:rPr lang="en-US" dirty="0" smtClean="0"/>
              <a:t>Just keep in mind that it is more difficult to change dollars to </a:t>
            </a:r>
            <a:r>
              <a:rPr lang="en-US" dirty="0" err="1" smtClean="0"/>
              <a:t>colónes</a:t>
            </a:r>
            <a:r>
              <a:rPr lang="en-US" dirty="0" smtClean="0"/>
              <a:t> in rural areas.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04800"/>
            <a:ext cx="3200400" cy="830997"/>
          </a:xfrm>
          <a:prstGeom prst="rect">
            <a:avLst/>
          </a:prstGeom>
          <a:noFill/>
        </p:spPr>
        <p:txBody>
          <a:bodyPr wrap="square" rtlCol="0">
            <a:spAutoFit/>
          </a:bodyPr>
          <a:lstStyle/>
          <a:p>
            <a:pPr algn="ctr"/>
            <a:r>
              <a:rPr lang="en-US" sz="4800" dirty="0" smtClean="0"/>
              <a:t>El </a:t>
            </a:r>
            <a:r>
              <a:rPr lang="en-US" sz="4800" dirty="0" err="1" smtClean="0"/>
              <a:t>dinero</a:t>
            </a:r>
            <a:endParaRPr lang="en-US" sz="4800" dirty="0"/>
          </a:p>
        </p:txBody>
      </p:sp>
      <p:sp>
        <p:nvSpPr>
          <p:cNvPr id="3" name="TextBox 2"/>
          <p:cNvSpPr txBox="1"/>
          <p:nvPr/>
        </p:nvSpPr>
        <p:spPr>
          <a:xfrm>
            <a:off x="4249783" y="1376289"/>
            <a:ext cx="3200400" cy="830997"/>
          </a:xfrm>
          <a:prstGeom prst="rect">
            <a:avLst/>
          </a:prstGeom>
          <a:noFill/>
        </p:spPr>
        <p:txBody>
          <a:bodyPr wrap="square" rtlCol="0">
            <a:spAutoFit/>
          </a:bodyPr>
          <a:lstStyle/>
          <a:p>
            <a:pPr algn="ctr"/>
            <a:r>
              <a:rPr lang="en-US" sz="4800" dirty="0" err="1" smtClean="0"/>
              <a:t>colón</a:t>
            </a:r>
            <a:endParaRPr lang="en-US" sz="4800" dirty="0"/>
          </a:p>
        </p:txBody>
      </p:sp>
      <p:sp>
        <p:nvSpPr>
          <p:cNvPr id="4" name="Rectangle 3"/>
          <p:cNvSpPr/>
          <p:nvPr/>
        </p:nvSpPr>
        <p:spPr>
          <a:xfrm>
            <a:off x="4570911" y="2498242"/>
            <a:ext cx="3385863" cy="646331"/>
          </a:xfrm>
          <a:prstGeom prst="rect">
            <a:avLst/>
          </a:prstGeom>
        </p:spPr>
        <p:txBody>
          <a:bodyPr wrap="none">
            <a:spAutoFit/>
          </a:bodyPr>
          <a:lstStyle/>
          <a:p>
            <a:r>
              <a:rPr lang="en-US" sz="3600" dirty="0" smtClean="0"/>
              <a:t>US $1 = </a:t>
            </a:r>
            <a:r>
              <a:rPr lang="en-US" sz="3600" dirty="0" smtClean="0">
                <a:latin typeface="Times New Roman"/>
                <a:cs typeface="Times New Roman"/>
              </a:rPr>
              <a:t>Ȼ</a:t>
            </a:r>
            <a:r>
              <a:rPr lang="en-US" sz="3600" dirty="0" smtClean="0"/>
              <a:t> = 501</a:t>
            </a:r>
            <a:endParaRPr lang="en-US" sz="3600" dirty="0"/>
          </a:p>
        </p:txBody>
      </p:sp>
      <p:cxnSp>
        <p:nvCxnSpPr>
          <p:cNvPr id="6" name="Straight Connector 5"/>
          <p:cNvCxnSpPr/>
          <p:nvPr/>
        </p:nvCxnSpPr>
        <p:spPr>
          <a:xfrm flipH="1">
            <a:off x="6426925" y="2754975"/>
            <a:ext cx="152400" cy="304800"/>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http://www.gambling911.com/files/publisher/Costa-Rica-Colon-031710L.jpg?0"/>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9802" y="1336429"/>
            <a:ext cx="3477804" cy="2625971"/>
          </a:xfrm>
          <a:prstGeom prst="rect">
            <a:avLst/>
          </a:prstGeom>
          <a:noFill/>
          <a:ln>
            <a:noFill/>
          </a:ln>
        </p:spPr>
      </p:pic>
      <p:sp>
        <p:nvSpPr>
          <p:cNvPr id="5" name="TextBox 4"/>
          <p:cNvSpPr txBox="1"/>
          <p:nvPr/>
        </p:nvSpPr>
        <p:spPr>
          <a:xfrm>
            <a:off x="1219200" y="4191000"/>
            <a:ext cx="3200400" cy="2308324"/>
          </a:xfrm>
          <a:prstGeom prst="rect">
            <a:avLst/>
          </a:prstGeom>
          <a:noFill/>
        </p:spPr>
        <p:txBody>
          <a:bodyPr wrap="square" rtlCol="0">
            <a:spAutoFit/>
          </a:bodyPr>
          <a:lstStyle/>
          <a:p>
            <a:r>
              <a:rPr lang="en-US" dirty="0"/>
              <a:t>Costa Rica's minimum wage ranges from 107,883 Costa Rican </a:t>
            </a:r>
            <a:r>
              <a:rPr lang="en-US" dirty="0" err="1"/>
              <a:t>colones</a:t>
            </a:r>
            <a:r>
              <a:rPr lang="en-US" dirty="0"/>
              <a:t> a month for domestic employees to 397,665 </a:t>
            </a:r>
            <a:r>
              <a:rPr lang="en-US" dirty="0" err="1"/>
              <a:t>colones</a:t>
            </a:r>
            <a:r>
              <a:rPr lang="en-US" dirty="0"/>
              <a:t> for university </a:t>
            </a:r>
            <a:r>
              <a:rPr lang="en-US" dirty="0" smtClean="0"/>
              <a:t>graduates</a:t>
            </a:r>
          </a:p>
          <a:p>
            <a:endParaRPr lang="en-US" dirty="0"/>
          </a:p>
          <a:p>
            <a:endParaRPr lang="en-US" dirty="0"/>
          </a:p>
        </p:txBody>
      </p:sp>
      <p:sp>
        <p:nvSpPr>
          <p:cNvPr id="8" name="TextBox 7"/>
          <p:cNvSpPr txBox="1"/>
          <p:nvPr/>
        </p:nvSpPr>
        <p:spPr>
          <a:xfrm>
            <a:off x="4826725" y="4191000"/>
            <a:ext cx="3200400" cy="1323439"/>
          </a:xfrm>
          <a:prstGeom prst="rect">
            <a:avLst/>
          </a:prstGeom>
          <a:noFill/>
        </p:spPr>
        <p:txBody>
          <a:bodyPr wrap="square" rtlCol="0">
            <a:spAutoFit/>
          </a:bodyPr>
          <a:lstStyle/>
          <a:p>
            <a:r>
              <a:rPr lang="en-US" sz="4000" dirty="0" smtClean="0"/>
              <a:t>$215 - $793</a:t>
            </a:r>
          </a:p>
          <a:p>
            <a:r>
              <a:rPr lang="en-US" sz="4000" dirty="0"/>
              <a:t>p</a:t>
            </a:r>
            <a:r>
              <a:rPr lang="en-US" sz="4000" dirty="0" smtClean="0"/>
              <a:t>er month</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769441"/>
          </a:xfrm>
          <a:prstGeom prst="rect">
            <a:avLst/>
          </a:prstGeom>
          <a:noFill/>
        </p:spPr>
        <p:txBody>
          <a:bodyPr wrap="square" rtlCol="0">
            <a:spAutoFit/>
          </a:bodyPr>
          <a:lstStyle/>
          <a:p>
            <a:pPr algn="ctr"/>
            <a:r>
              <a:rPr lang="en-US" sz="4400" b="1" dirty="0" smtClean="0"/>
              <a:t>Literacy Rate </a:t>
            </a:r>
          </a:p>
        </p:txBody>
      </p:sp>
      <p:sp>
        <p:nvSpPr>
          <p:cNvPr id="3" name="TextBox 2"/>
          <p:cNvSpPr txBox="1"/>
          <p:nvPr/>
        </p:nvSpPr>
        <p:spPr>
          <a:xfrm>
            <a:off x="2286000" y="3962400"/>
            <a:ext cx="5943600" cy="861774"/>
          </a:xfrm>
          <a:prstGeom prst="rect">
            <a:avLst/>
          </a:prstGeom>
          <a:noFill/>
        </p:spPr>
        <p:txBody>
          <a:bodyPr wrap="square" rtlCol="0">
            <a:spAutoFit/>
          </a:bodyPr>
          <a:lstStyle/>
          <a:p>
            <a:pPr algn="ctr"/>
            <a:r>
              <a:rPr lang="en-US" sz="3200" dirty="0" smtClean="0"/>
              <a:t>around 95 %</a:t>
            </a:r>
          </a:p>
          <a:p>
            <a:endParaRPr lang="en-US" dirty="0"/>
          </a:p>
        </p:txBody>
      </p:sp>
      <p:sp>
        <p:nvSpPr>
          <p:cNvPr id="4" name="TextBox 3"/>
          <p:cNvSpPr txBox="1"/>
          <p:nvPr/>
        </p:nvSpPr>
        <p:spPr>
          <a:xfrm>
            <a:off x="2057400" y="2209800"/>
            <a:ext cx="5943600" cy="1354217"/>
          </a:xfrm>
          <a:prstGeom prst="rect">
            <a:avLst/>
          </a:prstGeom>
          <a:noFill/>
        </p:spPr>
        <p:txBody>
          <a:bodyPr wrap="square" rtlCol="0">
            <a:spAutoFit/>
          </a:bodyPr>
          <a:lstStyle/>
          <a:p>
            <a:pPr algn="ctr"/>
            <a:r>
              <a:rPr lang="en-US" sz="3200" dirty="0" smtClean="0"/>
              <a:t>age 15 and over who can </a:t>
            </a:r>
          </a:p>
          <a:p>
            <a:pPr algn="ctr"/>
            <a:r>
              <a:rPr lang="en-US" sz="3200" dirty="0" smtClean="0"/>
              <a:t>read and write</a:t>
            </a:r>
          </a:p>
          <a:p>
            <a:endParaRPr lang="en-US" dirty="0"/>
          </a:p>
        </p:txBody>
      </p:sp>
      <p:pic>
        <p:nvPicPr>
          <p:cNvPr id="1026" name="Picture 2" descr="http://cdn.dailyclipart.net/wp-content/uploads/medium/Book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3039308"/>
            <a:ext cx="2152650" cy="29250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40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soccer team.jpg"/>
          <p:cNvPicPr>
            <a:picLocks noChangeAspect="1"/>
          </p:cNvPicPr>
          <p:nvPr/>
        </p:nvPicPr>
        <p:blipFill>
          <a:blip r:embed="rId2" cstate="print"/>
          <a:stretch>
            <a:fillRect/>
          </a:stretch>
        </p:blipFill>
        <p:spPr>
          <a:xfrm>
            <a:off x="2438399" y="2286001"/>
            <a:ext cx="4372067" cy="2743472"/>
          </a:xfrm>
          <a:prstGeom prst="rect">
            <a:avLst/>
          </a:prstGeom>
        </p:spPr>
      </p:pic>
      <p:sp>
        <p:nvSpPr>
          <p:cNvPr id="3" name="TextBox 2"/>
          <p:cNvSpPr txBox="1"/>
          <p:nvPr/>
        </p:nvSpPr>
        <p:spPr>
          <a:xfrm>
            <a:off x="1752600" y="990600"/>
            <a:ext cx="5638800" cy="769441"/>
          </a:xfrm>
          <a:prstGeom prst="rect">
            <a:avLst/>
          </a:prstGeom>
          <a:noFill/>
        </p:spPr>
        <p:txBody>
          <a:bodyPr wrap="square" rtlCol="0">
            <a:spAutoFit/>
          </a:bodyPr>
          <a:lstStyle/>
          <a:p>
            <a:pPr algn="ctr"/>
            <a:r>
              <a:rPr lang="en-US" sz="4400" b="1" dirty="0" smtClean="0"/>
              <a:t>Un </a:t>
            </a:r>
            <a:r>
              <a:rPr lang="en-US" sz="4400" b="1" dirty="0" err="1" smtClean="0"/>
              <a:t>deporte</a:t>
            </a:r>
            <a:r>
              <a:rPr lang="en-US" sz="4400" b="1" dirty="0" smtClean="0"/>
              <a:t> popular</a:t>
            </a:r>
          </a:p>
        </p:txBody>
      </p:sp>
    </p:spTree>
    <p:extLst>
      <p:ext uri="{BB962C8B-B14F-4D97-AF65-F5344CB8AC3E}">
        <p14:creationId xmlns="" xmlns:p14="http://schemas.microsoft.com/office/powerpoint/2010/main" val="1453054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a:t>
            </a:r>
            <a:r>
              <a:rPr lang="en-US" dirty="0" err="1" smtClean="0"/>
              <a:t>Tico</a:t>
            </a:r>
            <a:r>
              <a:rPr lang="en-US" dirty="0" smtClean="0">
                <a:latin typeface="Times New Roman"/>
                <a:cs typeface="Times New Roman"/>
              </a:rPr>
              <a:t>»</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latin typeface="+mj-lt"/>
              </a:rPr>
              <a:t>Es el </a:t>
            </a:r>
            <a:r>
              <a:rPr lang="en-US" dirty="0" err="1" smtClean="0">
                <a:latin typeface="+mj-lt"/>
              </a:rPr>
              <a:t>nombre</a:t>
            </a:r>
            <a:r>
              <a:rPr lang="en-US" dirty="0" smtClean="0">
                <a:latin typeface="+mj-lt"/>
              </a:rPr>
              <a:t> del </a:t>
            </a:r>
            <a:r>
              <a:rPr lang="en-US" dirty="0" err="1" smtClean="0">
                <a:latin typeface="+mj-lt"/>
              </a:rPr>
              <a:t>equipo</a:t>
            </a:r>
            <a:r>
              <a:rPr lang="en-US" dirty="0" smtClean="0">
                <a:latin typeface="+mj-lt"/>
              </a:rPr>
              <a:t> de </a:t>
            </a:r>
            <a:r>
              <a:rPr lang="en-US" dirty="0" err="1" smtClean="0">
                <a:latin typeface="+mj-lt"/>
              </a:rPr>
              <a:t>f</a:t>
            </a:r>
            <a:r>
              <a:rPr lang="en-US" dirty="0" err="1" smtClean="0">
                <a:latin typeface="+mj-lt"/>
                <a:cs typeface="Times New Roman"/>
              </a:rPr>
              <a:t>útbol</a:t>
            </a:r>
            <a:r>
              <a:rPr lang="en-US" dirty="0" smtClean="0">
                <a:latin typeface="+mj-lt"/>
                <a:cs typeface="Times New Roman"/>
              </a:rPr>
              <a:t>.</a:t>
            </a:r>
            <a:endParaRPr lang="en-US" dirty="0">
              <a:latin typeface="+mj-lt"/>
            </a:endParaRPr>
          </a:p>
        </p:txBody>
      </p:sp>
      <p:sp>
        <p:nvSpPr>
          <p:cNvPr id="5" name="Text Placeholder 4"/>
          <p:cNvSpPr>
            <a:spLocks noGrp="1"/>
          </p:cNvSpPr>
          <p:nvPr>
            <p:ph type="body" sz="half" idx="3"/>
          </p:nvPr>
        </p:nvSpPr>
        <p:spPr/>
        <p:txBody>
          <a:bodyPr>
            <a:normAutofit fontScale="92500" lnSpcReduction="10000"/>
          </a:bodyPr>
          <a:lstStyle/>
          <a:p>
            <a:r>
              <a:rPr lang="en-US" dirty="0" err="1" smtClean="0"/>
              <a:t>También</a:t>
            </a:r>
            <a:r>
              <a:rPr lang="en-US" dirty="0" smtClean="0"/>
              <a:t> </a:t>
            </a:r>
            <a:r>
              <a:rPr lang="en-US" dirty="0" err="1" smtClean="0"/>
              <a:t>es</a:t>
            </a:r>
            <a:r>
              <a:rPr lang="en-US" dirty="0" smtClean="0"/>
              <a:t> el </a:t>
            </a:r>
            <a:r>
              <a:rPr lang="en-US" dirty="0" err="1" smtClean="0"/>
              <a:t>nombre</a:t>
            </a:r>
            <a:r>
              <a:rPr lang="en-US" dirty="0" smtClean="0"/>
              <a:t> de los </a:t>
            </a:r>
            <a:r>
              <a:rPr lang="en-US" dirty="0" err="1" smtClean="0"/>
              <a:t>costarricenses</a:t>
            </a:r>
            <a:r>
              <a:rPr lang="en-US" dirty="0" smtClean="0"/>
              <a:t>.</a:t>
            </a:r>
            <a:endParaRPr lang="en-US" dirty="0"/>
          </a:p>
        </p:txBody>
      </p:sp>
      <p:pic>
        <p:nvPicPr>
          <p:cNvPr id="7" name="Content Placeholder 6" descr="soccer team.jpg"/>
          <p:cNvPicPr>
            <a:picLocks noGrp="1" noChangeAspect="1"/>
          </p:cNvPicPr>
          <p:nvPr>
            <p:ph sz="quarter" idx="2"/>
          </p:nvPr>
        </p:nvPicPr>
        <p:blipFill>
          <a:blip r:embed="rId2" cstate="print"/>
          <a:stretch>
            <a:fillRect/>
          </a:stretch>
        </p:blipFill>
        <p:spPr>
          <a:xfrm>
            <a:off x="572294" y="3048794"/>
            <a:ext cx="3810000" cy="2390775"/>
          </a:xfrm>
        </p:spPr>
      </p:pic>
      <p:pic>
        <p:nvPicPr>
          <p:cNvPr id="8" name="Content Placeholder 7" descr="ticos.jpg"/>
          <p:cNvPicPr>
            <a:picLocks noGrp="1" noChangeAspect="1"/>
          </p:cNvPicPr>
          <p:nvPr>
            <p:ph sz="quarter" idx="4"/>
          </p:nvPr>
        </p:nvPicPr>
        <p:blipFill>
          <a:blip r:embed="rId3" cstate="print"/>
          <a:stretch>
            <a:fillRect/>
          </a:stretch>
        </p:blipFill>
        <p:spPr>
          <a:xfrm>
            <a:off x="4760912" y="2815431"/>
            <a:ext cx="3810000" cy="2857500"/>
          </a:xfrm>
        </p:spPr>
      </p:pic>
      <p:sp>
        <p:nvSpPr>
          <p:cNvPr id="9" name="TextBox 8"/>
          <p:cNvSpPr txBox="1"/>
          <p:nvPr/>
        </p:nvSpPr>
        <p:spPr>
          <a:xfrm>
            <a:off x="2133600" y="6248400"/>
            <a:ext cx="184731"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Familia</a:t>
            </a:r>
            <a:r>
              <a:rPr lang="en-US" dirty="0" smtClean="0"/>
              <a:t> en el </a:t>
            </a:r>
            <a:r>
              <a:rPr lang="en-US" dirty="0" err="1" smtClean="0"/>
              <a:t>Volcán</a:t>
            </a:r>
            <a:r>
              <a:rPr lang="en-US" dirty="0" smtClean="0"/>
              <a:t> </a:t>
            </a:r>
            <a:r>
              <a:rPr lang="en-US" dirty="0" err="1" smtClean="0"/>
              <a:t>Arenal</a:t>
            </a:r>
            <a:r>
              <a:rPr lang="en-US" dirty="0" smtClean="0"/>
              <a:t> (1989)</a:t>
            </a:r>
            <a:br>
              <a:rPr lang="en-US" dirty="0" smtClean="0"/>
            </a:br>
            <a:r>
              <a:rPr lang="en-US" dirty="0" smtClean="0"/>
              <a:t>by Jeannette </a:t>
            </a:r>
            <a:r>
              <a:rPr lang="en-US" dirty="0" err="1" smtClean="0"/>
              <a:t>Carballo</a:t>
            </a:r>
            <a:endParaRPr lang="en-US" dirty="0"/>
          </a:p>
        </p:txBody>
      </p:sp>
      <p:pic>
        <p:nvPicPr>
          <p:cNvPr id="4" name="Picture 3" descr="familia en el volcan arenal.bmp"/>
          <p:cNvPicPr>
            <a:picLocks noChangeAspect="1"/>
          </p:cNvPicPr>
          <p:nvPr/>
        </p:nvPicPr>
        <p:blipFill>
          <a:blip r:embed="rId2" cstate="print"/>
          <a:stretch>
            <a:fillRect/>
          </a:stretch>
        </p:blipFill>
        <p:spPr>
          <a:xfrm>
            <a:off x="609600" y="1779044"/>
            <a:ext cx="3657600" cy="4889337"/>
          </a:xfrm>
          <a:prstGeom prst="rect">
            <a:avLst/>
          </a:prstGeom>
        </p:spPr>
      </p:pic>
      <p:sp>
        <p:nvSpPr>
          <p:cNvPr id="6" name="TextBox 5"/>
          <p:cNvSpPr txBox="1"/>
          <p:nvPr/>
        </p:nvSpPr>
        <p:spPr>
          <a:xfrm>
            <a:off x="5029200" y="1828800"/>
            <a:ext cx="3429000" cy="4401205"/>
          </a:xfrm>
          <a:prstGeom prst="rect">
            <a:avLst/>
          </a:prstGeom>
          <a:noFill/>
        </p:spPr>
        <p:txBody>
          <a:bodyPr wrap="square" rtlCol="0">
            <a:spAutoFit/>
          </a:bodyPr>
          <a:lstStyle/>
          <a:p>
            <a:r>
              <a:rPr lang="en-US" sz="2000" dirty="0" smtClean="0">
                <a:latin typeface="Berlin Sans FB Demi" pitchFamily="34" charset="0"/>
              </a:rPr>
              <a:t>En </a:t>
            </a:r>
            <a:r>
              <a:rPr lang="en-US" sz="2000" dirty="0" err="1" smtClean="0">
                <a:latin typeface="Berlin Sans FB Demi" pitchFamily="34" charset="0"/>
              </a:rPr>
              <a:t>esta</a:t>
            </a:r>
            <a:r>
              <a:rPr lang="en-US" sz="2000" dirty="0" smtClean="0">
                <a:latin typeface="Berlin Sans FB Demi" pitchFamily="34" charset="0"/>
              </a:rPr>
              <a:t> </a:t>
            </a:r>
            <a:r>
              <a:rPr lang="en-US" sz="2000" dirty="0" err="1" smtClean="0">
                <a:latin typeface="Berlin Sans FB Demi" pitchFamily="34" charset="0"/>
              </a:rPr>
              <a:t>pintura</a:t>
            </a:r>
            <a:r>
              <a:rPr lang="en-US" sz="2000" dirty="0" smtClean="0">
                <a:latin typeface="Berlin Sans FB Demi" pitchFamily="34" charset="0"/>
              </a:rPr>
              <a:t>, la </a:t>
            </a:r>
            <a:r>
              <a:rPr lang="en-US" sz="2000" dirty="0" err="1" smtClean="0">
                <a:latin typeface="Berlin Sans FB Demi" pitchFamily="34" charset="0"/>
              </a:rPr>
              <a:t>artista</a:t>
            </a:r>
            <a:r>
              <a:rPr lang="en-US" sz="2000" dirty="0" smtClean="0">
                <a:latin typeface="Berlin Sans FB Demi" pitchFamily="34" charset="0"/>
              </a:rPr>
              <a:t> </a:t>
            </a:r>
            <a:r>
              <a:rPr lang="en-US" sz="2000" dirty="0" err="1" smtClean="0">
                <a:latin typeface="Berlin Sans FB Demi" pitchFamily="34" charset="0"/>
              </a:rPr>
              <a:t>costarricense</a:t>
            </a:r>
            <a:r>
              <a:rPr lang="en-US" sz="2000" dirty="0" smtClean="0">
                <a:latin typeface="Berlin Sans FB Demi" pitchFamily="34" charset="0"/>
              </a:rPr>
              <a:t> Jeannette </a:t>
            </a:r>
            <a:r>
              <a:rPr lang="en-US" sz="2000" dirty="0" err="1" smtClean="0">
                <a:latin typeface="Berlin Sans FB Demi" pitchFamily="34" charset="0"/>
              </a:rPr>
              <a:t>Carballo</a:t>
            </a:r>
            <a:r>
              <a:rPr lang="en-US" sz="2000" dirty="0" smtClean="0">
                <a:latin typeface="Berlin Sans FB Demi" pitchFamily="34" charset="0"/>
              </a:rPr>
              <a:t> </a:t>
            </a:r>
            <a:r>
              <a:rPr lang="en-US" sz="2000" dirty="0" err="1" smtClean="0">
                <a:latin typeface="Berlin Sans FB Demi" pitchFamily="34" charset="0"/>
              </a:rPr>
              <a:t>presenta</a:t>
            </a:r>
            <a:r>
              <a:rPr lang="en-US" sz="2000" dirty="0" smtClean="0">
                <a:latin typeface="Berlin Sans FB Demi" pitchFamily="34" charset="0"/>
              </a:rPr>
              <a:t> a </a:t>
            </a:r>
            <a:r>
              <a:rPr lang="en-US" sz="2000" dirty="0" err="1" smtClean="0">
                <a:latin typeface="Berlin Sans FB Demi" pitchFamily="34" charset="0"/>
              </a:rPr>
              <a:t>una</a:t>
            </a:r>
            <a:r>
              <a:rPr lang="en-US" sz="2000" dirty="0" smtClean="0">
                <a:latin typeface="Berlin Sans FB Demi" pitchFamily="34" charset="0"/>
              </a:rPr>
              <a:t> </a:t>
            </a:r>
            <a:r>
              <a:rPr lang="en-US" sz="2000" dirty="0" err="1" smtClean="0">
                <a:latin typeface="Berlin Sans FB Demi" pitchFamily="34" charset="0"/>
              </a:rPr>
              <a:t>familia</a:t>
            </a:r>
            <a:r>
              <a:rPr lang="en-US" sz="2000" dirty="0" smtClean="0">
                <a:latin typeface="Berlin Sans FB Demi" pitchFamily="34" charset="0"/>
              </a:rPr>
              <a:t> </a:t>
            </a:r>
            <a:r>
              <a:rPr lang="en-US" sz="2000" dirty="0" err="1" smtClean="0">
                <a:latin typeface="Berlin Sans FB Demi" pitchFamily="34" charset="0"/>
              </a:rPr>
              <a:t>típica</a:t>
            </a:r>
            <a:r>
              <a:rPr lang="en-US" sz="2000" dirty="0" smtClean="0">
                <a:latin typeface="Berlin Sans FB Demi" pitchFamily="34" charset="0"/>
              </a:rPr>
              <a:t> del campo (countryside).  El padre </a:t>
            </a:r>
            <a:r>
              <a:rPr lang="en-US" sz="2000" dirty="0" err="1" smtClean="0">
                <a:latin typeface="Berlin Sans FB Demi" pitchFamily="34" charset="0"/>
              </a:rPr>
              <a:t>tiene</a:t>
            </a:r>
            <a:r>
              <a:rPr lang="en-US" sz="2000" dirty="0" smtClean="0">
                <a:latin typeface="Berlin Sans FB Demi" pitchFamily="34" charset="0"/>
              </a:rPr>
              <a:t> un radio </a:t>
            </a:r>
            <a:r>
              <a:rPr lang="en-US" sz="2000" dirty="0" err="1" smtClean="0">
                <a:latin typeface="Berlin Sans FB Demi" pitchFamily="34" charset="0"/>
              </a:rPr>
              <a:t>para</a:t>
            </a:r>
            <a:r>
              <a:rPr lang="en-US" sz="2000" dirty="0" smtClean="0">
                <a:latin typeface="Berlin Sans FB Demi" pitchFamily="34" charset="0"/>
              </a:rPr>
              <a:t> </a:t>
            </a:r>
            <a:r>
              <a:rPr lang="en-US" sz="2000" dirty="0" err="1" smtClean="0">
                <a:latin typeface="Berlin Sans FB Demi" pitchFamily="34" charset="0"/>
              </a:rPr>
              <a:t>escuchar</a:t>
            </a:r>
            <a:r>
              <a:rPr lang="en-US" sz="2000" dirty="0" smtClean="0">
                <a:latin typeface="Berlin Sans FB Demi" pitchFamily="34" charset="0"/>
              </a:rPr>
              <a:t> </a:t>
            </a:r>
            <a:r>
              <a:rPr lang="en-US" sz="2000" dirty="0" err="1" smtClean="0">
                <a:latin typeface="Berlin Sans FB Demi" pitchFamily="34" charset="0"/>
              </a:rPr>
              <a:t>las</a:t>
            </a:r>
            <a:r>
              <a:rPr lang="en-US" sz="2000" dirty="0" smtClean="0">
                <a:latin typeface="Berlin Sans FB Demi" pitchFamily="34" charset="0"/>
              </a:rPr>
              <a:t> </a:t>
            </a:r>
            <a:r>
              <a:rPr lang="en-US" sz="2000" dirty="0" err="1" smtClean="0">
                <a:latin typeface="Berlin Sans FB Demi" pitchFamily="34" charset="0"/>
              </a:rPr>
              <a:t>noticias</a:t>
            </a:r>
            <a:r>
              <a:rPr lang="en-US" sz="2000" dirty="0" smtClean="0">
                <a:latin typeface="Berlin Sans FB Demi" pitchFamily="34" charset="0"/>
              </a:rPr>
              <a:t> (news).  La </a:t>
            </a:r>
            <a:r>
              <a:rPr lang="en-US" sz="2000" dirty="0" err="1" smtClean="0">
                <a:latin typeface="Berlin Sans FB Demi" pitchFamily="34" charset="0"/>
              </a:rPr>
              <a:t>madre</a:t>
            </a:r>
            <a:r>
              <a:rPr lang="en-US" sz="2000" dirty="0" smtClean="0">
                <a:latin typeface="Berlin Sans FB Demi" pitchFamily="34" charset="0"/>
              </a:rPr>
              <a:t> </a:t>
            </a:r>
            <a:r>
              <a:rPr lang="en-US" sz="2000" dirty="0" err="1" smtClean="0">
                <a:latin typeface="Berlin Sans FB Demi" pitchFamily="34" charset="0"/>
              </a:rPr>
              <a:t>tiene</a:t>
            </a:r>
            <a:r>
              <a:rPr lang="en-US" sz="2000" dirty="0" smtClean="0">
                <a:latin typeface="Berlin Sans FB Demi" pitchFamily="34" charset="0"/>
              </a:rPr>
              <a:t> en los </a:t>
            </a:r>
            <a:r>
              <a:rPr lang="en-US" sz="2000" dirty="0" err="1" smtClean="0">
                <a:latin typeface="Berlin Sans FB Demi" pitchFamily="34" charset="0"/>
              </a:rPr>
              <a:t>brazos</a:t>
            </a:r>
            <a:r>
              <a:rPr lang="en-US" sz="2000" dirty="0" smtClean="0">
                <a:latin typeface="Berlin Sans FB Demi" pitchFamily="34" charset="0"/>
              </a:rPr>
              <a:t> a </a:t>
            </a:r>
            <a:r>
              <a:rPr lang="en-US" sz="2000" dirty="0" err="1" smtClean="0">
                <a:latin typeface="Berlin Sans FB Demi" pitchFamily="34" charset="0"/>
              </a:rPr>
              <a:t>una</a:t>
            </a:r>
            <a:r>
              <a:rPr lang="en-US" sz="2000" dirty="0" smtClean="0">
                <a:latin typeface="Berlin Sans FB Demi" pitchFamily="34" charset="0"/>
              </a:rPr>
              <a:t> de </a:t>
            </a:r>
            <a:r>
              <a:rPr lang="en-US" sz="2000" dirty="0" err="1" smtClean="0">
                <a:latin typeface="Berlin Sans FB Demi" pitchFamily="34" charset="0"/>
              </a:rPr>
              <a:t>sus</a:t>
            </a:r>
            <a:r>
              <a:rPr lang="en-US" sz="2000" dirty="0" smtClean="0">
                <a:latin typeface="Berlin Sans FB Demi" pitchFamily="34" charset="0"/>
              </a:rPr>
              <a:t> </a:t>
            </a:r>
            <a:r>
              <a:rPr lang="en-US" sz="2000" dirty="0" err="1" smtClean="0">
                <a:latin typeface="Berlin Sans FB Demi" pitchFamily="34" charset="0"/>
              </a:rPr>
              <a:t>hijas</a:t>
            </a:r>
            <a:r>
              <a:rPr lang="en-US" sz="2000" dirty="0" smtClean="0">
                <a:latin typeface="Berlin Sans FB Demi" pitchFamily="34" charset="0"/>
              </a:rPr>
              <a:t>.  La </a:t>
            </a:r>
            <a:r>
              <a:rPr lang="en-US" sz="2000" dirty="0" err="1" smtClean="0">
                <a:latin typeface="Berlin Sans FB Demi" pitchFamily="34" charset="0"/>
              </a:rPr>
              <a:t>otra</a:t>
            </a:r>
            <a:r>
              <a:rPr lang="en-US" sz="2000" dirty="0" smtClean="0">
                <a:latin typeface="Berlin Sans FB Demi" pitchFamily="34" charset="0"/>
              </a:rPr>
              <a:t> </a:t>
            </a:r>
            <a:r>
              <a:rPr lang="en-US" sz="2000" dirty="0" err="1" smtClean="0">
                <a:latin typeface="Berlin Sans FB Demi" pitchFamily="34" charset="0"/>
              </a:rPr>
              <a:t>hija</a:t>
            </a:r>
            <a:r>
              <a:rPr lang="en-US" sz="2000" dirty="0" smtClean="0">
                <a:latin typeface="Berlin Sans FB Demi" pitchFamily="34" charset="0"/>
              </a:rPr>
              <a:t> </a:t>
            </a:r>
            <a:r>
              <a:rPr lang="en-US" sz="2000" dirty="0" err="1" smtClean="0">
                <a:latin typeface="Berlin Sans FB Demi" pitchFamily="34" charset="0"/>
              </a:rPr>
              <a:t>tiene</a:t>
            </a:r>
            <a:r>
              <a:rPr lang="en-US" sz="2000" dirty="0" smtClean="0">
                <a:latin typeface="Berlin Sans FB Demi" pitchFamily="34" charset="0"/>
              </a:rPr>
              <a:t> un </a:t>
            </a:r>
            <a:r>
              <a:rPr lang="en-US" sz="2000" dirty="0" err="1" smtClean="0">
                <a:latin typeface="Berlin Sans FB Demi" pitchFamily="34" charset="0"/>
              </a:rPr>
              <a:t>libro</a:t>
            </a:r>
            <a:r>
              <a:rPr lang="en-US" sz="2000" dirty="0" smtClean="0">
                <a:latin typeface="Berlin Sans FB Demi" pitchFamily="34" charset="0"/>
              </a:rPr>
              <a:t>.  El </a:t>
            </a:r>
            <a:r>
              <a:rPr lang="en-US" sz="2000" dirty="0" err="1" smtClean="0">
                <a:latin typeface="Berlin Sans FB Demi" pitchFamily="34" charset="0"/>
              </a:rPr>
              <a:t>niño</a:t>
            </a:r>
            <a:r>
              <a:rPr lang="en-US" sz="2000" dirty="0" smtClean="0">
                <a:latin typeface="Berlin Sans FB Demi" pitchFamily="34" charset="0"/>
              </a:rPr>
              <a:t> </a:t>
            </a:r>
            <a:r>
              <a:rPr lang="en-US" sz="2000" dirty="0" err="1" smtClean="0">
                <a:latin typeface="Berlin Sans FB Demi" pitchFamily="34" charset="0"/>
              </a:rPr>
              <a:t>tiene</a:t>
            </a:r>
            <a:r>
              <a:rPr lang="en-US" sz="2000" dirty="0" smtClean="0">
                <a:latin typeface="Berlin Sans FB Demi" pitchFamily="34" charset="0"/>
              </a:rPr>
              <a:t> </a:t>
            </a:r>
            <a:r>
              <a:rPr lang="en-US" sz="2000" dirty="0" err="1" smtClean="0">
                <a:latin typeface="Berlin Sans FB Demi" pitchFamily="34" charset="0"/>
              </a:rPr>
              <a:t>sus</a:t>
            </a:r>
            <a:r>
              <a:rPr lang="en-US" sz="2000" dirty="0" smtClean="0">
                <a:latin typeface="Berlin Sans FB Demi" pitchFamily="34" charset="0"/>
              </a:rPr>
              <a:t> </a:t>
            </a:r>
            <a:r>
              <a:rPr lang="en-US" sz="2000" dirty="0" err="1" smtClean="0">
                <a:latin typeface="Berlin Sans FB Demi" pitchFamily="34" charset="0"/>
              </a:rPr>
              <a:t>libros</a:t>
            </a:r>
            <a:r>
              <a:rPr lang="en-US" sz="2000" dirty="0" smtClean="0">
                <a:latin typeface="Berlin Sans FB Demi" pitchFamily="34" charset="0"/>
              </a:rPr>
              <a:t> y </a:t>
            </a:r>
            <a:r>
              <a:rPr lang="en-US" sz="2000" dirty="0" err="1" smtClean="0">
                <a:latin typeface="Berlin Sans FB Demi" pitchFamily="34" charset="0"/>
              </a:rPr>
              <a:t>cuadernos</a:t>
            </a:r>
            <a:r>
              <a:rPr lang="en-US" sz="2000" dirty="0" smtClean="0">
                <a:latin typeface="Berlin Sans FB Demi" pitchFamily="34" charset="0"/>
              </a:rPr>
              <a:t> </a:t>
            </a:r>
            <a:r>
              <a:rPr lang="en-US" sz="2000" dirty="0" err="1" smtClean="0">
                <a:latin typeface="Berlin Sans FB Demi" pitchFamily="34" charset="0"/>
              </a:rPr>
              <a:t>para</a:t>
            </a:r>
            <a:r>
              <a:rPr lang="en-US" sz="2000" dirty="0" smtClean="0">
                <a:latin typeface="Berlin Sans FB Demi" pitchFamily="34" charset="0"/>
              </a:rPr>
              <a:t> </a:t>
            </a:r>
            <a:r>
              <a:rPr lang="en-US" sz="2000" dirty="0" err="1" smtClean="0">
                <a:latin typeface="Berlin Sans FB Demi" pitchFamily="34" charset="0"/>
              </a:rPr>
              <a:t>ir</a:t>
            </a:r>
            <a:r>
              <a:rPr lang="en-US" sz="2000" dirty="0" smtClean="0">
                <a:latin typeface="Berlin Sans FB Demi" pitchFamily="34" charset="0"/>
              </a:rPr>
              <a:t> a la </a:t>
            </a:r>
            <a:r>
              <a:rPr lang="en-US" sz="2000" dirty="0" err="1" smtClean="0">
                <a:latin typeface="Berlin Sans FB Demi" pitchFamily="34" charset="0"/>
              </a:rPr>
              <a:t>escuela</a:t>
            </a:r>
            <a:r>
              <a:rPr lang="en-US" sz="2000" dirty="0" smtClean="0">
                <a:latin typeface="Berlin Sans FB Demi" pitchFamily="34" charset="0"/>
              </a:rPr>
              <a:t>.  </a:t>
            </a:r>
            <a:r>
              <a:rPr lang="en-US" sz="2000" dirty="0" smtClean="0">
                <a:latin typeface="Berlin Sans FB Demi" pitchFamily="34" charset="0"/>
                <a:cs typeface="Times New Roman"/>
              </a:rPr>
              <a:t>¡La </a:t>
            </a:r>
            <a:r>
              <a:rPr lang="en-US" sz="2000" dirty="0" err="1" smtClean="0">
                <a:latin typeface="Berlin Sans FB Demi" pitchFamily="34" charset="0"/>
                <a:cs typeface="Times New Roman"/>
              </a:rPr>
              <a:t>familia</a:t>
            </a:r>
            <a:r>
              <a:rPr lang="en-US" sz="2000" dirty="0" smtClean="0">
                <a:latin typeface="Berlin Sans FB Demi" pitchFamily="34" charset="0"/>
                <a:cs typeface="Times New Roman"/>
              </a:rPr>
              <a:t> </a:t>
            </a:r>
            <a:r>
              <a:rPr lang="en-US" sz="2000" dirty="0" err="1" smtClean="0">
                <a:latin typeface="Berlin Sans FB Demi" pitchFamily="34" charset="0"/>
                <a:cs typeface="Times New Roman"/>
              </a:rPr>
              <a:t>está</a:t>
            </a:r>
            <a:r>
              <a:rPr lang="en-US" sz="2000" dirty="0" smtClean="0">
                <a:latin typeface="Berlin Sans FB Demi" pitchFamily="34" charset="0"/>
                <a:cs typeface="Times New Roman"/>
              </a:rPr>
              <a:t> </a:t>
            </a:r>
            <a:r>
              <a:rPr lang="en-US" sz="2000" dirty="0" err="1" smtClean="0">
                <a:latin typeface="Berlin Sans FB Demi" pitchFamily="34" charset="0"/>
                <a:cs typeface="Times New Roman"/>
              </a:rPr>
              <a:t>preparada</a:t>
            </a:r>
            <a:r>
              <a:rPr lang="en-US" sz="2000" dirty="0" smtClean="0">
                <a:latin typeface="Berlin Sans FB Demi" pitchFamily="34" charset="0"/>
                <a:cs typeface="Times New Roman"/>
              </a:rPr>
              <a:t> </a:t>
            </a:r>
            <a:r>
              <a:rPr lang="en-US" sz="2000" dirty="0" err="1" smtClean="0">
                <a:latin typeface="Berlin Sans FB Demi" pitchFamily="34" charset="0"/>
                <a:cs typeface="Times New Roman"/>
              </a:rPr>
              <a:t>para</a:t>
            </a:r>
            <a:r>
              <a:rPr lang="en-US" sz="2000" dirty="0" smtClean="0">
                <a:latin typeface="Berlin Sans FB Demi" pitchFamily="34" charset="0"/>
                <a:cs typeface="Times New Roman"/>
              </a:rPr>
              <a:t> </a:t>
            </a:r>
            <a:r>
              <a:rPr lang="en-US" sz="2000" dirty="0" err="1" smtClean="0">
                <a:latin typeface="Berlin Sans FB Demi" pitchFamily="34" charset="0"/>
                <a:cs typeface="Times New Roman"/>
              </a:rPr>
              <a:t>empezar</a:t>
            </a:r>
            <a:r>
              <a:rPr lang="en-US" sz="2000" dirty="0" smtClean="0">
                <a:latin typeface="Berlin Sans FB Demi" pitchFamily="34" charset="0"/>
                <a:cs typeface="Times New Roman"/>
              </a:rPr>
              <a:t> el </a:t>
            </a:r>
            <a:r>
              <a:rPr lang="en-US" sz="2000" dirty="0" err="1" smtClean="0">
                <a:latin typeface="Berlin Sans FB Demi" pitchFamily="34" charset="0"/>
                <a:cs typeface="Times New Roman"/>
              </a:rPr>
              <a:t>día</a:t>
            </a:r>
            <a:r>
              <a:rPr lang="en-US" sz="2000" dirty="0" smtClean="0">
                <a:latin typeface="Berlin Sans FB Demi" pitchFamily="34" charset="0"/>
                <a:cs typeface="Times New Roman"/>
              </a:rPr>
              <a:t>!</a:t>
            </a:r>
            <a:endParaRPr lang="en-US" sz="2000" dirty="0">
              <a:latin typeface="Berlin Sans FB Dem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smtClean="0"/>
              <a:t>Aguas</a:t>
            </a:r>
            <a:r>
              <a:rPr lang="en-US" dirty="0" smtClean="0"/>
              <a:t> </a:t>
            </a:r>
            <a:r>
              <a:rPr lang="en-US" dirty="0" err="1" smtClean="0"/>
              <a:t>Termales</a:t>
            </a:r>
            <a:r>
              <a:rPr lang="en-US" dirty="0" smtClean="0"/>
              <a:t/>
            </a:r>
            <a:br>
              <a:rPr lang="en-US" dirty="0" smtClean="0"/>
            </a:br>
            <a:r>
              <a:rPr lang="en-US" sz="4000" dirty="0" smtClean="0"/>
              <a:t>El </a:t>
            </a:r>
            <a:r>
              <a:rPr lang="en-US" sz="4000" dirty="0" err="1" smtClean="0"/>
              <a:t>Tabacón</a:t>
            </a:r>
            <a:r>
              <a:rPr lang="en-US" sz="4000" dirty="0" smtClean="0"/>
              <a:t> en </a:t>
            </a:r>
            <a:r>
              <a:rPr lang="en-US" sz="4000" dirty="0" err="1" smtClean="0"/>
              <a:t>Arenal</a:t>
            </a:r>
            <a:r>
              <a:rPr lang="en-US" sz="4000" dirty="0" smtClean="0"/>
              <a:t> </a:t>
            </a:r>
            <a:r>
              <a:rPr lang="en-US" sz="4000" dirty="0" err="1" smtClean="0"/>
              <a:t>está</a:t>
            </a:r>
            <a:r>
              <a:rPr lang="en-US" sz="4000" dirty="0" smtClean="0"/>
              <a:t> </a:t>
            </a:r>
            <a:br>
              <a:rPr lang="en-US" sz="4000" dirty="0" smtClean="0"/>
            </a:br>
            <a:r>
              <a:rPr lang="en-US" sz="4000" dirty="0" err="1" smtClean="0"/>
              <a:t>cerca</a:t>
            </a:r>
            <a:r>
              <a:rPr lang="en-US" sz="4000" dirty="0" smtClean="0"/>
              <a:t> de un </a:t>
            </a:r>
            <a:r>
              <a:rPr lang="en-US" sz="4000" dirty="0" err="1" smtClean="0"/>
              <a:t>volcán</a:t>
            </a:r>
            <a:r>
              <a:rPr lang="en-US" sz="4000" dirty="0" smtClean="0"/>
              <a:t>.</a:t>
            </a:r>
            <a:endParaRPr lang="en-US" sz="4000" dirty="0"/>
          </a:p>
        </p:txBody>
      </p:sp>
      <p:sp>
        <p:nvSpPr>
          <p:cNvPr id="3" name="TextBox 2"/>
          <p:cNvSpPr txBox="1"/>
          <p:nvPr/>
        </p:nvSpPr>
        <p:spPr>
          <a:xfrm>
            <a:off x="304800" y="1905000"/>
            <a:ext cx="2286000" cy="3970318"/>
          </a:xfrm>
          <a:prstGeom prst="rect">
            <a:avLst/>
          </a:prstGeom>
          <a:noFill/>
        </p:spPr>
        <p:txBody>
          <a:bodyPr wrap="square" rtlCol="0">
            <a:spAutoFit/>
          </a:bodyPr>
          <a:lstStyle/>
          <a:p>
            <a:r>
              <a:rPr lang="en-US" dirty="0" smtClean="0"/>
              <a:t>The hot springs of </a:t>
            </a:r>
            <a:r>
              <a:rPr lang="en-US" dirty="0" err="1" smtClean="0"/>
              <a:t>Tabacón</a:t>
            </a:r>
            <a:r>
              <a:rPr lang="en-US" dirty="0" smtClean="0"/>
              <a:t> are due to the volcano, </a:t>
            </a:r>
            <a:r>
              <a:rPr lang="en-US" dirty="0" err="1" smtClean="0"/>
              <a:t>Arenal</a:t>
            </a:r>
            <a:r>
              <a:rPr lang="en-US" dirty="0" smtClean="0"/>
              <a:t> which is ¾ of a mile away.  A major volcano in Costa Rica, </a:t>
            </a:r>
            <a:r>
              <a:rPr lang="en-US" dirty="0" err="1" smtClean="0"/>
              <a:t>Arenal</a:t>
            </a:r>
            <a:r>
              <a:rPr lang="en-US" dirty="0" smtClean="0"/>
              <a:t> lay dormant for 400 years—then erupted in 1968.  Today, visitors float in warm waters near its base while watching giant fiery boulders tumble down its sides.</a:t>
            </a:r>
            <a:endParaRPr lang="en-US" dirty="0"/>
          </a:p>
        </p:txBody>
      </p:sp>
      <p:pic>
        <p:nvPicPr>
          <p:cNvPr id="4" name="Picture 3" descr="arenal.jpg"/>
          <p:cNvPicPr>
            <a:picLocks noChangeAspect="1"/>
          </p:cNvPicPr>
          <p:nvPr/>
        </p:nvPicPr>
        <p:blipFill>
          <a:blip r:embed="rId2" cstate="print"/>
          <a:stretch>
            <a:fillRect/>
          </a:stretch>
        </p:blipFill>
        <p:spPr>
          <a:xfrm>
            <a:off x="2971800" y="1905000"/>
            <a:ext cx="5397500" cy="3987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228600" y="5486400"/>
            <a:ext cx="8763000" cy="1371600"/>
          </a:xfrm>
        </p:spPr>
        <p:txBody>
          <a:bodyPr>
            <a:normAutofit fontScale="25000" lnSpcReduction="20000"/>
          </a:bodyPr>
          <a:lstStyle/>
          <a:p>
            <a:r>
              <a:rPr lang="en-US" sz="5600" dirty="0" smtClean="0">
                <a:solidFill>
                  <a:schemeClr val="tx1"/>
                </a:solidFill>
                <a:latin typeface="Arial Black" pitchFamily="34" charset="0"/>
              </a:rPr>
              <a:t>Each color represents important aspects of Costa Rica:</a:t>
            </a:r>
          </a:p>
          <a:p>
            <a:r>
              <a:rPr lang="en-US" sz="5600" dirty="0" smtClean="0">
                <a:latin typeface="Arial Black" pitchFamily="34" charset="0"/>
              </a:rPr>
              <a:t> </a:t>
            </a:r>
            <a:r>
              <a:rPr lang="en-US" sz="5600" dirty="0" smtClean="0">
                <a:solidFill>
                  <a:schemeClr val="accent1"/>
                </a:solidFill>
                <a:latin typeface="Arial Black" pitchFamily="34" charset="0"/>
              </a:rPr>
              <a:t>Blue means the sky, opportunities at reach, intellectual thinking, perseverance to accomplish a goal, infinite, eternity, and ideals of the religious and spiritual desires. </a:t>
            </a:r>
            <a:r>
              <a:rPr lang="en-US" sz="5600" dirty="0" smtClean="0">
                <a:latin typeface="Arial Black" pitchFamily="34" charset="0"/>
              </a:rPr>
              <a:t>White means clear thinking, happiness, wisdom, power and beauty of the sky, the driving force of initiatives to search for new endeavors, and the peace of Costa Rica. </a:t>
            </a:r>
            <a:r>
              <a:rPr lang="en-US" sz="5600" dirty="0" smtClean="0">
                <a:solidFill>
                  <a:srgbClr val="FF0000"/>
                </a:solidFill>
                <a:latin typeface="Arial Black" pitchFamily="34" charset="0"/>
              </a:rPr>
              <a:t>Red means the warmth of Costa Rican people, their love to live, their blood shed for freedom, and their generous attitude.</a:t>
            </a:r>
            <a:r>
              <a:rPr lang="en-US" dirty="0" smtClean="0"/>
              <a:t/>
            </a:r>
            <a:br>
              <a:rPr lang="en-US" dirty="0" smtClean="0"/>
            </a:br>
            <a:endParaRPr lang="en-US" dirty="0"/>
          </a:p>
        </p:txBody>
      </p:sp>
      <p:pic>
        <p:nvPicPr>
          <p:cNvPr id="4" name="Picture 3" descr="Flag.jpg"/>
          <p:cNvPicPr>
            <a:picLocks noChangeAspect="1"/>
          </p:cNvPicPr>
          <p:nvPr/>
        </p:nvPicPr>
        <p:blipFill>
          <a:blip r:embed="rId3" cstate="print"/>
          <a:stretch>
            <a:fillRect/>
          </a:stretch>
        </p:blipFill>
        <p:spPr>
          <a:xfrm>
            <a:off x="0" y="0"/>
            <a:ext cx="9144000" cy="536752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yjacobeachproperties.com/images/costa-rica-coat-of-arms.png"/>
          <p:cNvPicPr>
            <a:picLocks noChangeAspect="1" noChangeArrowheads="1"/>
          </p:cNvPicPr>
          <p:nvPr/>
        </p:nvPicPr>
        <p:blipFill>
          <a:blip r:embed="rId2" cstate="print"/>
          <a:srcRect/>
          <a:stretch>
            <a:fillRect/>
          </a:stretch>
        </p:blipFill>
        <p:spPr bwMode="auto">
          <a:xfrm>
            <a:off x="2590800" y="1143000"/>
            <a:ext cx="3638550" cy="39814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jpg"/>
          <p:cNvPicPr>
            <a:picLocks noChangeAspect="1"/>
          </p:cNvPicPr>
          <p:nvPr/>
        </p:nvPicPr>
        <p:blipFill>
          <a:blip r:embed="rId2" cstate="print"/>
          <a:stretch>
            <a:fillRect/>
          </a:stretch>
        </p:blipFill>
        <p:spPr>
          <a:xfrm>
            <a:off x="457200" y="914400"/>
            <a:ext cx="4457700" cy="4787900"/>
          </a:xfrm>
          <a:prstGeom prst="rect">
            <a:avLst/>
          </a:prstGeom>
        </p:spPr>
      </p:pic>
      <p:sp>
        <p:nvSpPr>
          <p:cNvPr id="4" name="TextBox 3"/>
          <p:cNvSpPr txBox="1"/>
          <p:nvPr/>
        </p:nvSpPr>
        <p:spPr>
          <a:xfrm>
            <a:off x="5410200" y="1371600"/>
            <a:ext cx="32004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1"/>
            <a:r>
              <a:rPr lang="en-US" dirty="0" smtClean="0"/>
              <a:t>Costa Rica lies at the intersection of two continents and two oceans.  San José, the capital of Costa Rica and Central America’s most cosmopolitan city, has a population of approximately 278, 000 people,  many of who speak English as a second language.  San José is also known as “</a:t>
            </a:r>
            <a:r>
              <a:rPr lang="en-US" dirty="0" err="1" smtClean="0"/>
              <a:t>Chepe</a:t>
            </a:r>
            <a:r>
              <a:rPr lang="en-US" dirty="0" smtClean="0"/>
              <a:t>,” an endearing nickname for the name José.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106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Los </a:t>
            </a:r>
            <a:r>
              <a:rPr lang="en-US" sz="48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costarricenses</a:t>
            </a:r>
            <a:r>
              <a:rPr lang="en-U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8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dicen</a:t>
            </a:r>
            <a:r>
              <a:rPr lang="en-U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a:t>
            </a:r>
            <a:r>
              <a:rPr lang="en-US" sz="48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pura</a:t>
            </a:r>
            <a:r>
              <a:rPr lang="en-U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48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vida</a:t>
            </a:r>
            <a:r>
              <a:rPr lang="en-U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48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para</a:t>
            </a:r>
            <a:r>
              <a:rPr lang="en-U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a:t>
            </a:r>
            <a:endParaRPr lang="en-U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angle 2"/>
          <p:cNvSpPr/>
          <p:nvPr/>
        </p:nvSpPr>
        <p:spPr>
          <a:xfrm>
            <a:off x="0" y="3886200"/>
            <a:ext cx="9144000" cy="2308324"/>
          </a:xfrm>
          <a:prstGeom prst="rect">
            <a:avLst/>
          </a:prstGeom>
          <a:noFill/>
        </p:spPr>
        <p:txBody>
          <a:bodyPr wrap="square" lIns="91440" tIns="45720" rIns="91440" bIns="45720">
            <a:spAutoFit/>
          </a:bodyPr>
          <a:lstStyle/>
          <a:p>
            <a:pPr algn="ctr">
              <a:buFont typeface="Arial" pitchFamily="34" charset="0"/>
              <a:buChar char="•"/>
            </a:pPr>
            <a:r>
              <a:rPr lang="en-US" sz="48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Saludar</a:t>
            </a:r>
            <a:r>
              <a:rPr lang="en-US" sz="4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 amigos</a:t>
            </a:r>
          </a:p>
          <a:p>
            <a:pPr algn="ctr">
              <a:buFont typeface="Arial" pitchFamily="34" charset="0"/>
              <a:buChar char="•"/>
            </a:pPr>
            <a:r>
              <a:rPr 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rPr>
              <a:t>Dar gracias</a:t>
            </a:r>
          </a:p>
          <a:p>
            <a:pPr algn="ctr">
              <a:buFont typeface="Arial" pitchFamily="34" charset="0"/>
              <a:buChar char="•"/>
            </a:pPr>
            <a:r>
              <a:rPr lang="en-US" sz="4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Responder a </a:t>
            </a:r>
            <a:r>
              <a:rPr lang="en-US" sz="4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a:cs typeface="Times New Roman"/>
              </a:rPr>
              <a:t>«</a:t>
            </a:r>
            <a:r>
              <a:rPr 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a:cs typeface="Times New Roman"/>
              </a:rPr>
              <a:t>¿</a:t>
            </a:r>
            <a:r>
              <a:rPr lang="en-US" sz="48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a:cs typeface="Times New Roman"/>
              </a:rPr>
              <a:t>Cómo</a:t>
            </a:r>
            <a:r>
              <a:rPr lang="en-US" sz="4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a:cs typeface="Times New Roman"/>
              </a:rPr>
              <a:t> </a:t>
            </a:r>
            <a:r>
              <a:rPr lang="en-US" sz="48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a:cs typeface="Times New Roman"/>
              </a:rPr>
              <a:t>estás</a:t>
            </a:r>
            <a:r>
              <a:rPr lang="en-US" sz="4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a:cs typeface="Times New Roman"/>
              </a:rPr>
              <a:t>?»</a:t>
            </a:r>
            <a:endParaRPr lang="en-US" sz="48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TextBox 3"/>
          <p:cNvSpPr txBox="1"/>
          <p:nvPr/>
        </p:nvSpPr>
        <p:spPr>
          <a:xfrm>
            <a:off x="2133600" y="381000"/>
            <a:ext cx="5334000" cy="830997"/>
          </a:xfrm>
          <a:prstGeom prst="rect">
            <a:avLst/>
          </a:prstGeom>
          <a:noFill/>
        </p:spPr>
        <p:txBody>
          <a:bodyPr wrap="square" rtlCol="0">
            <a:spAutoFit/>
          </a:bodyPr>
          <a:lstStyle/>
          <a:p>
            <a:r>
              <a:rPr lang="en-US" sz="4800" dirty="0" err="1" smtClean="0">
                <a:solidFill>
                  <a:srgbClr val="FF0000"/>
                </a:solidFill>
              </a:rPr>
              <a:t>Muy</a:t>
            </a:r>
            <a:r>
              <a:rPr lang="en-US" sz="4800" dirty="0" smtClean="0">
                <a:solidFill>
                  <a:srgbClr val="FF0000"/>
                </a:solidFill>
              </a:rPr>
              <a:t> </a:t>
            </a:r>
            <a:r>
              <a:rPr lang="en-US" sz="4800" dirty="0" err="1" smtClean="0">
                <a:solidFill>
                  <a:srgbClr val="FF0000"/>
                </a:solidFill>
              </a:rPr>
              <a:t>intersante</a:t>
            </a:r>
            <a:r>
              <a:rPr lang="en-US" sz="4800" dirty="0" smtClean="0">
                <a:solidFill>
                  <a:srgbClr val="FF0000"/>
                </a:solidFill>
              </a:rPr>
              <a:t>…</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Desayuno</a:t>
            </a:r>
            <a:r>
              <a:rPr lang="en-US" dirty="0" smtClean="0"/>
              <a:t> en Costa Rica</a:t>
            </a:r>
            <a:endParaRPr lang="en-US" dirty="0"/>
          </a:p>
        </p:txBody>
      </p:sp>
      <p:pic>
        <p:nvPicPr>
          <p:cNvPr id="1026" name="Picture 2" descr="http://free-photos.biz/images/food/vegetables/costa_rican_cuisine_breakfast.jpg"/>
          <p:cNvPicPr>
            <a:picLocks noChangeAspect="1" noChangeArrowheads="1"/>
          </p:cNvPicPr>
          <p:nvPr/>
        </p:nvPicPr>
        <p:blipFill>
          <a:blip r:embed="rId2" cstate="print"/>
          <a:srcRect/>
          <a:stretch>
            <a:fillRect/>
          </a:stretch>
        </p:blipFill>
        <p:spPr bwMode="auto">
          <a:xfrm>
            <a:off x="2514600" y="1676400"/>
            <a:ext cx="6096000" cy="4572000"/>
          </a:xfrm>
          <a:prstGeom prst="rect">
            <a:avLst/>
          </a:prstGeom>
          <a:noFill/>
        </p:spPr>
      </p:pic>
      <p:sp>
        <p:nvSpPr>
          <p:cNvPr id="3" name="Content Placeholder 2"/>
          <p:cNvSpPr>
            <a:spLocks noGrp="1"/>
          </p:cNvSpPr>
          <p:nvPr>
            <p:ph idx="1"/>
          </p:nvPr>
        </p:nvSpPr>
        <p:spPr>
          <a:xfrm>
            <a:off x="0" y="2362200"/>
            <a:ext cx="3581400" cy="4709160"/>
          </a:xfrm>
        </p:spPr>
        <p:txBody>
          <a:bodyPr>
            <a:noAutofit/>
          </a:bodyPr>
          <a:lstStyle/>
          <a:p>
            <a:pPr>
              <a:buNone/>
            </a:pPr>
            <a:r>
              <a:rPr lang="en-US" sz="3000" dirty="0" smtClean="0"/>
              <a:t>    Gallo Pinto con </a:t>
            </a:r>
            <a:r>
              <a:rPr lang="en-US" sz="3000" dirty="0" err="1" smtClean="0"/>
              <a:t>huevos</a:t>
            </a:r>
            <a:r>
              <a:rPr lang="en-US" sz="3000" dirty="0" smtClean="0"/>
              <a:t> </a:t>
            </a:r>
            <a:r>
              <a:rPr lang="en-US" sz="3000" dirty="0" err="1" smtClean="0"/>
              <a:t>revueltos</a:t>
            </a:r>
            <a:r>
              <a:rPr lang="en-US" sz="3000" dirty="0" smtClean="0"/>
              <a:t>, pan tostado, banana </a:t>
            </a:r>
            <a:r>
              <a:rPr lang="en-US" sz="3000" dirty="0" err="1" smtClean="0"/>
              <a:t>frita</a:t>
            </a:r>
            <a:r>
              <a:rPr lang="en-US" sz="3000" dirty="0" smtClean="0"/>
              <a:t> y </a:t>
            </a:r>
            <a:r>
              <a:rPr lang="en-US" sz="3000" dirty="0" err="1" smtClean="0"/>
              <a:t>queso</a:t>
            </a:r>
            <a:r>
              <a:rPr lang="en-US" sz="3000" dirty="0" smtClean="0"/>
              <a:t> </a:t>
            </a:r>
            <a:r>
              <a:rPr lang="en-US" sz="3000" dirty="0" err="1" smtClean="0"/>
              <a:t>blanco</a:t>
            </a:r>
            <a:r>
              <a:rPr lang="en-US" sz="3000" dirty="0" smtClean="0"/>
              <a:t>. </a:t>
            </a:r>
            <a:endParaRPr lang="en-US" sz="3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Almuerzo</a:t>
            </a:r>
            <a:r>
              <a:rPr lang="en-US" dirty="0" smtClean="0"/>
              <a:t> en Costa Rica</a:t>
            </a:r>
            <a:endParaRPr lang="en-US" dirty="0"/>
          </a:p>
        </p:txBody>
      </p:sp>
      <p:sp>
        <p:nvSpPr>
          <p:cNvPr id="3" name="Content Placeholder 2"/>
          <p:cNvSpPr>
            <a:spLocks noGrp="1"/>
          </p:cNvSpPr>
          <p:nvPr>
            <p:ph idx="1"/>
          </p:nvPr>
        </p:nvSpPr>
        <p:spPr>
          <a:xfrm>
            <a:off x="4876800" y="1600200"/>
            <a:ext cx="3886200" cy="4709160"/>
          </a:xfrm>
        </p:spPr>
        <p:txBody>
          <a:bodyPr>
            <a:normAutofit fontScale="70000" lnSpcReduction="20000"/>
          </a:bodyPr>
          <a:lstStyle/>
          <a:p>
            <a:pPr>
              <a:buNone/>
            </a:pPr>
            <a:r>
              <a:rPr lang="en-US" dirty="0" smtClean="0"/>
              <a:t>       </a:t>
            </a:r>
            <a:r>
              <a:rPr lang="en-US" dirty="0" err="1" smtClean="0"/>
              <a:t>Casado</a:t>
            </a:r>
            <a:r>
              <a:rPr lang="en-US" dirty="0" smtClean="0"/>
              <a:t> is usually served with rice, black beans, fried plantains, a salad and a meat usually either pork, fish, chicken or beef. The best place to find this rather filling, delicious and cheap meal is in one of your neighborhood "Sodas." These Sodas are very small restaurants with a tin awning and some tables. A </a:t>
            </a:r>
            <a:r>
              <a:rPr lang="en-US" dirty="0" err="1" smtClean="0"/>
              <a:t>casado</a:t>
            </a:r>
            <a:r>
              <a:rPr lang="en-US" dirty="0" smtClean="0"/>
              <a:t> for lunch with drink will set you back about 1500-2000 </a:t>
            </a:r>
            <a:r>
              <a:rPr lang="en-US" dirty="0" err="1" smtClean="0"/>
              <a:t>colones</a:t>
            </a:r>
            <a:r>
              <a:rPr lang="en-US" dirty="0" smtClean="0"/>
              <a:t> or about $2.50 to $3.00. </a:t>
            </a:r>
            <a:endParaRPr lang="en-US" dirty="0"/>
          </a:p>
        </p:txBody>
      </p:sp>
      <p:pic>
        <p:nvPicPr>
          <p:cNvPr id="38914" name="Picture 2" descr="http://3.bp.blogspot.com/_aWTcr_BvjMU/ShF1Pf8aoiI/AAAAAAAAAPs/4erF-OFwOBw/s320/250px-Casado_Tico.jpg">
            <a:hlinkClick r:id="rId2"/>
          </p:cNvPr>
          <p:cNvPicPr>
            <a:picLocks noChangeAspect="1" noChangeArrowheads="1"/>
          </p:cNvPicPr>
          <p:nvPr/>
        </p:nvPicPr>
        <p:blipFill>
          <a:blip r:embed="rId3" cstate="print"/>
          <a:srcRect/>
          <a:stretch>
            <a:fillRect/>
          </a:stretch>
        </p:blipFill>
        <p:spPr bwMode="auto">
          <a:xfrm>
            <a:off x="304800" y="1600200"/>
            <a:ext cx="5117153" cy="38481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da.jpg"/>
          <p:cNvPicPr>
            <a:picLocks noChangeAspect="1"/>
          </p:cNvPicPr>
          <p:nvPr/>
        </p:nvPicPr>
        <p:blipFill>
          <a:blip r:embed="rId2" cstate="print"/>
          <a:stretch>
            <a:fillRect/>
          </a:stretch>
        </p:blipFill>
        <p:spPr>
          <a:xfrm>
            <a:off x="1079500" y="806450"/>
            <a:ext cx="6985000" cy="5245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Meriendas en Costa Rica</a:t>
            </a:r>
            <a:endParaRPr lang="es-ES" dirty="0"/>
          </a:p>
        </p:txBody>
      </p:sp>
      <p:sp>
        <p:nvSpPr>
          <p:cNvPr id="3" name="Content Placeholder 2"/>
          <p:cNvSpPr>
            <a:spLocks noGrp="1"/>
          </p:cNvSpPr>
          <p:nvPr>
            <p:ph idx="1"/>
          </p:nvPr>
        </p:nvSpPr>
        <p:spPr/>
        <p:txBody>
          <a:bodyPr/>
          <a:lstStyle/>
          <a:p>
            <a:pPr lvl="8">
              <a:buNone/>
            </a:pPr>
            <a:r>
              <a:rPr lang="en-US" dirty="0" smtClean="0"/>
              <a:t>			        </a:t>
            </a:r>
            <a:r>
              <a:rPr lang="en-US" sz="4000" dirty="0" smtClean="0"/>
              <a:t>Empanadas</a:t>
            </a:r>
          </a:p>
          <a:p>
            <a:pPr lvl="8">
              <a:buNone/>
            </a:pPr>
            <a:endParaRPr lang="en-US" sz="4000" dirty="0" smtClean="0"/>
          </a:p>
          <a:p>
            <a:pPr lvl="8">
              <a:buNone/>
            </a:pPr>
            <a:endParaRPr lang="en-US" sz="4000" dirty="0" smtClean="0"/>
          </a:p>
          <a:p>
            <a:pPr lvl="8">
              <a:buNone/>
            </a:pPr>
            <a:endParaRPr lang="en-US" sz="4000" dirty="0" smtClean="0"/>
          </a:p>
          <a:p>
            <a:pPr lvl="8">
              <a:buNone/>
            </a:pPr>
            <a:r>
              <a:rPr lang="en-US" sz="4000" dirty="0" smtClean="0"/>
              <a:t>      </a:t>
            </a:r>
            <a:r>
              <a:rPr lang="en-US" sz="4000" dirty="0" err="1" smtClean="0"/>
              <a:t>Refrescos</a:t>
            </a:r>
            <a:endParaRPr lang="en-US" sz="4000" dirty="0" smtClean="0"/>
          </a:p>
        </p:txBody>
      </p:sp>
      <p:pic>
        <p:nvPicPr>
          <p:cNvPr id="4" name="Picture 3"/>
          <p:cNvPicPr>
            <a:picLocks noChangeAspect="1" noChangeArrowheads="1"/>
          </p:cNvPicPr>
          <p:nvPr/>
        </p:nvPicPr>
        <p:blipFill>
          <a:blip r:embed="rId2" cstate="print"/>
          <a:srcRect/>
          <a:stretch>
            <a:fillRect/>
          </a:stretch>
        </p:blipFill>
        <p:spPr bwMode="auto">
          <a:xfrm>
            <a:off x="457200" y="1600200"/>
            <a:ext cx="4061264" cy="2605087"/>
          </a:xfrm>
          <a:prstGeom prst="rect">
            <a:avLst/>
          </a:prstGeom>
          <a:noFill/>
          <a:ln w="9525">
            <a:noFill/>
            <a:miter lim="800000"/>
            <a:headEnd/>
            <a:tailEnd/>
          </a:ln>
        </p:spPr>
      </p:pic>
      <p:sp>
        <p:nvSpPr>
          <p:cNvPr id="39938" name="AutoShape 2" descr="data:image/jpg;base64,/9j/4AAQSkZJRgABAQAAAQABAAD/2wBDAAkGBwgHBgkIBwgKCgkLDRYPDQwMDRsUFRAWIB0iIiAdHx8kKDQsJCYxJx8fLT0tMTU3Ojo6Iys/RD84QzQ5Ojf/2wBDAQoKCg0MDRoPDxo3JR8lNzc3Nzc3Nzc3Nzc3Nzc3Nzc3Nzc3Nzc3Nzc3Nzc3Nzc3Nzc3Nzc3Nzc3Nzc3Nzc3Nzf/wAARCAEDAMIDASIAAhEBAxEB/8QAGwAAAgMBAQEAAAAAAAAAAAAAAwQAAgUBBgf/xAA1EAACAgEDAgUCBAUEAwEAAAABAgADEQQhMQUSEyJBUWEUcQYyUoEjQnKRoRUkYrFDksFT/8QAGQEAAwEBAQAAAAAAAAAAAAAAAQIDBAAF/8QAJhEAAgIBAwQDAAMBAAAAAAAAAAECEQMSITEEE0FRFCIyQmFxgf/aAAwDAQACEQMRAD8A8xqagFO0xnoPj5E9LqEBOBE7NHnzTzIXEolYj2kJgxSrRLqb+1jtmaLhkyGGYol/g3gqOZWGqnRoX5NoUeDWq+npAapAcWY2OxjNWqW+gKeRxKjDdyH14kY2nuSE+n1eAzqB5ScibGnw1JXA29cbxPSKGWytvzDcQ+kYh+332j3bZ3kCcV3MNsHeFQhjK6yvzBpXTthtyJyNON7BtQB2bQGlbucgx0VixSxij1+C3dxkwKW9Ec0hp61xEdQAgB+Ywbu5c5EW1RzSTmUSM65DUkNg42i1tYDsMTuicsFUe8PqaytgPvJPZ0Uk7oWWoNYjY/xGF04as5ErQMsB7GaFVZFbR/BJ8nnrx23hfYxy09ygfEX1oIvP3lXtJAx6CCUboZA2XAJnK8Ej7yxPlkpXAJM58HJeS9WArH5xF7awzbDeM1IWp+5nXVUER7MpFeRL6f4EkIbVyd5Iv2DaNTxSbI5X2vgGDupC7gTunMfhiOLRa/TJ2HImG+jH1OfSbWr1HYhBmZQ5a0k8Sqe2w0W0hlKOwL257j7DMI1Ni4fwrf3QiESsakshJACZ2+8zEts095RLbO3P6ztAoXGzk/Y8/fW/ei4OPUS1DksCSpPrjYSq6m7GPFsz/UZ2vWakf+Z//aKFjeoHcmRjPIiR1dgOMnA/SQJoV6q7w8+Ic/O8CdTqCxHjsP2EKaQbaWxTR6iy18C10+Swj9lepRe76otMW7qmvrt7abTzy4yI5puoa+zHiXj57VxGafKZOUn5B2a/V95Stn595dbtdZgKGbPOVz/8h7btYXULqre31HdNOkZUZssP3bM5zSVWHHHUZw02p2btUe+a1zKMmoc4atGAO2VP/wAmyaayPMSfvBuy1rhSdhjGZNzRVY2YNzeDcAECPngsSCPtjM2qtNb4Z25mWX8XqKluO1h/iehpZlQDtPEdOLFnj3MHV9HvtJYV5PxEbOkaxWAFDYnsltPhnY5lq7mPKwrSK4s8RZ069FIath+0oundazkGe4vPd/KsTtrpKkMq5M5xR1WeUo8umVT7wOqsGO0DJjHWVXTMq1NsTM1nBHuYmlN2I21sKHvyd5JcgZ4klBdz1tylkiLsaeJplgUmR1K1RssTTZaL1MBZqRaSp9JSg+c44iZck+WaOgq7j5o+mkNJqKoe0GTa/wDQZm+H3aps/qM3aKhW+R6giYlh7dVZj9UaP5EW6DopBDH1nGHaxAhaj4ilP7GVO443HMk+QoZ026kZlbV7bAfcTmmbzQ2oXKkiLwMg3RumV6zxHYZOdswuq6a2lbyqSPUiT8K6oJrGp3809a9VdgwwBM2KKlEhJbnjAuXj9R8oxH+o9NCnxah94stXao7pizQadGjp/JwmLXnymMH2i9y+UzO0a0jJo31yH2bE9Klx8NT8Ceaq8usG3LibyH+Ev2EfI2kqE0pyZd9Q3vAvqnHBMpZF7CcyScvY2hF7dY+N2iGo1rb7yXtzvMzUMZaMW+R1BIW6pY1xUj0megsLYxtNzRUC6olveRtBkkiXjkUfqYcijrdmR4Le8k0jpXB9JIdZ1QNGy5gCJhdT8ViSs278DiJWUPqn8NBv/wBRoP7E8ak3sZejcDZsZmtprgvENpOiU1N3v/Ef/E0U01aj8gErKFm6HRuW8mB0upNtypgxC5D9ZYPUzXpqA1Cdo3zCV9M79QbrWx6YxAkoxonkwrHLTZm1VlaQ/BG8lgBIcHyOPT3no6dBplTtKd39U7qOkpdSRWVGB5VUYAkZpeBJqP8AE80h7SD8x7HfX9xCVdFuOfEIG+4G82qen0rUqlRgRXGxTJ6LpHTVeOFwuOfmb6tb35AJk01NOmUqgzvneGVsnnmWjkcVSAtgofvXtKGJWaKwuSMAZ2yY6FBOcyzFQIJPX+gRel7Gd9A36lgdRoG7T2EN+2JqllxzBWMvMR44ehlkmeS1Gjei0OykfxBiaSDFa/AjutNLVlbP8GKkgjI49hM+ZJVRfG23bF39YtZGrPvFbZBcl0hG/wBZmaj7TTvmbqJpxjh+mPith6ZmvQFdcTD0fcKyVjumtsB5nTVNnl5192Pmlc8CSC8UyRLJaWbGvp0mjpI7VLngTI06opJA3MHZfZqbTZYck/4hqkwMkzdihoW/J7uPp1jjvyFGx2hDjGW2lUXeVv3GMytlkrdHdIwGtrI4zPSItbDzKJ5XSgjVV/1T0tZ2EyZcjTM/WY1qX+DAop9sToqrAwCYIMZCxku6zH2y/g1j+YzvZXx3GALn3g2ciL3v6O7IyRWNyTOG2teB/mJNYfeCaw+8V5mMsCH21Sr6QT637TPdz7wL2Qd2bHWCI9Zr2HrFLtcx/midlh94rZZD9nyx1hig+o1ROd5o6c91Cn3E87a89BojnSJ9oJRpHSikcsi1sbsGYrZJo5CN8zNQOZp3+szbxvNOMcJo8+CcD1lzYKtycS/T8Cg93vBdQA7Djec3cqPMy/tlfr09xJMztB9JI3bQLR6SlM4zxG0GTgQVC90brTE2nuzkc7YG3mMMfaKudzmCTGxK2VrONTX/AFCejTgTzKN/FQ/8hPS1flEx5ifWLdBRKnOZb0nJmZjQNoNjCNvBvEKIC+TAsYZoFhAMgTnmLucgw7+0XfMpEZIA8Ws3jDxd5ZHC1k9F07fRpPPuJvdNP+0WDJwJILZFbfWNWRa2QXIiEbxM+4bzRv8AWI2DeaIMoVqZVrILYOZZTW58zgiYfWrXruUJncRFNVYgySczSsLktRgyRi5uz13ZT+pZJ5X6q8+hkg+PL2J2o+z3tOwAjGTiAr2hg+JY9eW7so7YEXfPJ5h3I3PJi9jZiSZqwoGDh1PzPT0bop+J5VjvPUaQ5pQ/Ey5uCPWrhjEqdp2cOMzOYUUMo8ufmDPMVjoC8E0K3ME8UdAHHrF3jLxd9pSIwvZFn5jLxdhvLI4Cwmt058UATLIjmlftRZ090LVmi7ZEA8uGyJR5DyLQndvEn5j10SsG80RHSMDrm1yn4mfWuWBImn1ap7tVWlYySJqdL/DrZWy9s/E9DH+EY8kXrbM5NG5UHt5HtJPYroEAA7eBJH0oOpAazkSxMHWfLtOlt5nbPTS3OuYF5YmUaSbNUFQOen0Bzpq/sJ5gnaej6Wc6Sv7SWXgydXwh2cM7OGZ2YkVbiBaFYwTGKOgTGCbiEaCeAdAni7w7GAfmUiMAfmAcRm0Rd5RHAW5hkyETAPrBGMVahKqQrEglicY5jpXsI3p3D1P6GEJzOU2G8DwqfuxlbWVW7TYv2AgeL0ybyb8AbopYOZrLTW48wPHJidtKM3aPzey7xljaQVljZlV9v1akjeeq0S5rB+JlP0/wqw1mFPoxMf6dqVC9m7Y9QJsx7bEsuSMlsP8Ab8SQJ19IJGH/APWSWszWZKHAxO4HMGgPvLzI2e6luVMoeIQyjSZdcFAN56DpJ/2iTz4E3ukH/aAexMTI9jJ1X5NCcMgM4ZmMRVzBN8y7QTRWOijesC0K0E0A6BPxAsN4dt4FuY6CCsizjmMtAuJVHC5EJTU9m9eMr7yrCMaOzwlfbOSOJSIk+AtS26fT2F2G4zgRTQ02msdyZsO+TCfUG9n7iQO7GMQ19601OwIHCx9mRdoVvNvggkt5mwQPaMaVA9o8NGRQMd2OZWjtZwHbygZEbN61IqAjGcwpqhJXdGfqnzc6s7P27AGBt19mmGETHGAI1WyrYbTgnJJidqfVapmcAqOBOTo6k+UU+t1x37hvJHglAAHaNpI1v2Jt6IBgToM6ZzeCR7ESplScZlzBtFLrdFQd5udIP+2P9RmENjNnoxzU4/5RMi2M3Ur6WaizjSKZCZnowFDBtCNBNzFY6ZQwTQrGBbaKOgbcQLcwjfEEZSIxRoF4VoJo6ADMJpXFZfOOJQztCqzOGGdo6Viy4DF1SlewDuY8wRrFjqr4IB7j8yXDuIKjAQYl/DrrCt7DeMl5sm3QTyqAUAHdsYslQ1Gpdn/LkKJHLWWVKuQACxxIe3TsuHJOe45jK+RNgfVO1KvAp2bIXIllrr01I7iS2M5MHXUbf47uAMk4ltStlx8NQMhNzOdg2Mo3atiSrbHcbSTVXSv2j8vEkb/gLQ2u+4nDImxnT7zmeknTKGV7dsy8h4gLxkLsDmavRPy2g+4mYw3mj0Y4ssHwIJfkj1L+jRrrIZUGdJmejzypMETvLsYJjFaHRVjBNLMYNjFoZMG5gmhGMGY6GTBtBtCNBmOjiuJKTh2nZWsFnYLziFCsutNh2DHzHJl9aAiKicttn5ha1KAsWz2iKvbZayMEyAcxk/BPl2GoqdAzOw/LtFHSy5rcAYOwMb1dxStVceZjjaUpbFYJUgZhuxf7A6kNXRWirvkZAlg4Bd8EEiRrVa8b5wcYlNTYq+bONsYh1bWDT4Fn1jBiN9j7SSKyFQSRkj3kgo7Y0uJMwj02jlG/tBFWH8pH7Rrs3xkn5KmXXecCEngy35RkwMdzSOWBRvCdIvVta9anfsz/AJmP1PqAqBVD5jOfhW1m6q2T+as/9iMsb0tsz5Z7UezzOMZz0nJnMxVjBMcSzmCY7xWMirGDYyzHeUc7wUOmUaUPMs0H6xkGyrShl2g4QkHMrWSt2wySZcbzlSsbz2ciMt3QrZH1IQlWBIJxtOVtwwBCmcs0mosI7VAIOc4jH0dxReQAOMSywTrgm5xE21Ndr1nJJDcYhrrwvZ5gFYw9ehC7gDIG0U1WlKdneuVU7zpYZICmmzunIFbOME7mLZWx6yQCDkkS9pRO9F2XtAghTQuCDsu/MmkdYfwaP/xkgRqAQCDtJOqXsB7jynkCc7Kz/KJ0DaTES2Z0cFVX6BIaqj/IJ2SdqZwnd0rRXHL0qfuJSnpGj0lhuoqVXAIyBHpx/wAjfaHXKqsZPcWnCdpTukJ2gXBUo+8EwlnOIJngHRDtBNzIz7wbNvBQyOmVnC05mdQSEQbGddpVUez8ikxkmw3XJAd4bSuKr2sIyAJVNLcWxgARp9OK9JaOWK8x8f1yKyU2mqDJr6yQO2Nu6hOBvMbQVFrA77Ku+8cvt7s74zxPU8GSSV0iNaCTiUcqykMNoqXIE4tpzvmC0ymkZTwV8ttYK/qjH0OltXKopB9olW3tx7Q1TvUc1Hb1U8TJkwat4gtl/wDSdN6JJC/Xr61vmSQ7WQ7UzXkMElyuNjL5k6JknMzuYWqsEZMfHic3QHOkBlLM9jfaNmoGUagEESr6aXgCyo8+b2RiGB5lvqVI5j9vSyxJ7oL/AEY/rM748y6zwELNQD6wDXj3muOj49v7S69IX1/6g+PP0P8AIxowTdnjJkAtc5CN++09KvTKRjbiFTRUr/KI66d+RX1cfCPOVaPU2nCrH6eiOVzZYfsJuKip+US2ZaOGK5RCXUzfBgDR1UtgoCR6neX24AjevrPiBlGcwS6WwjJ2mbJjyOTUeCkckWrYH0lLcFCPiWcFGIPpA3WADt9SJlcZJ7lE7KAkr2LCJUo53MlSYGfWGVZzz5GtNnUluRa047Zfw6/0ywWWxFTkK2inh1/plhShH5Z0AcmW7gBHUmvIrB+BV7SThs3kg7r9gpnmem9c4Dmek0uvS1Rhp8po1XsZr6Hqr1EeabJ4WuA0nwfTEdSQWO0aS6thsw+08boOtq4CuZqpbXcMo+DOxZO3s0Snjs9BkTs8+31lQzTYWAHBMVu67r9KcWaZnHqVGZqjliyfaZ6mSeWp/GejJ7bvIw9G2hl/GHTSxHiLt/ylBNLPRzmZgJ+K+nPxav8AcTl34r6fXw4J+8FhUJPwegk9Z46/8a1AkVJn9o70Xqmr6tZ3sprpH7EzrGeOSVs9GTAliDCZius1NOnANrhc8Qk6sMGDczucxBNfpywItX+8tqOp6WgZa1f2M5hphdRSGIccj/My7K3tv7guB8xaz8QjU3+Boh3e7egj1doVQCd5i6qS4RpxRkt2ESojmECAQJvAHME+pHvMOyLVJjhZRKNaPSJnUg+sGb8+sFs5Yxw2/Mo93pE/FOIPxHJJwYKk+EOoId8T5kiHc/6TJF0ZPQ2lHzFUPoYZHdfecwQYRDkT3rsypUHp1joZq6XrT04y0xSmeBLKmIjxxkFy8HsdL+InsAA2jq3PqyC2O0zxNLlCMTY0fVPDKhjsJyxwQrZp6jodFthbsG/xF2/Demdh5cfaO0dXqcbn0j1OqrfgjeUFtmM/Q6VwoqUgf8Y3pOk9PVcW0rn3xNVcYySN/mUcVHlhF072NbaoytT03Sl1r09ajffAnp+j6ddPpwAMTIB09dgfu4jS9YrrXtX0gTSdtnShOUaRqa7V16LTvdawCqP7z5j17rlmv1bOGPYPygT1XUdemsTtsGR7YmJfo6HOVQD9oHkiUxYJL/Tzn1+qGyvZ/czqPrNZaqWvZ2nkn0m6uhqH8ohlqrThRFeZeEW+O292N9MFOkqFdK4PqT6zRFmTu4Ex+4LwZDd8mZvpdtWV7T8G0bqxzYYJr6R65/eY5unPFnXFcRO7L8s1zq6hwBKnXj0WZBtMqbTOcpeEd2Uara9vT/uDbXP8TLNp95U2H3g1S9jrFE0vrX9xJMrxPmSDVL2HtxMEyqciSSbzzUHSXEkk5HPk6svkiSSEC5LCxxwxh6NTcp2saSScURqafVXnGbDGfEc8sZJJmyN2aca2OZOeZwkySSRZFGJ33lGY45kkhGRUsc8zmTJJA+TiHiUJMkk7wE4TOAmSSFHFSTBknHMkkAGDZj7yjM3vJJGQCnc3vJJJCA//2Q=="/>
          <p:cNvSpPr>
            <a:spLocks noChangeAspect="1" noChangeArrowheads="1"/>
          </p:cNvSpPr>
          <p:nvPr/>
        </p:nvSpPr>
        <p:spPr bwMode="auto">
          <a:xfrm>
            <a:off x="120650" y="-1330325"/>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0" name="AutoShape 4" descr="data:image/jpg;base64,/9j/4AAQSkZJRgABAQAAAQABAAD/2wBDAAkGBwgHBgkIBwgKCgkLDRYPDQwMDRsUFRAWIB0iIiAdHx8kKDQsJCYxJx8fLT0tMTU3Ojo6Iys/RD84QzQ5Ojf/2wBDAQoKCg0MDRoPDxo3JR8lNzc3Nzc3Nzc3Nzc3Nzc3Nzc3Nzc3Nzc3Nzc3Nzc3Nzc3Nzc3Nzc3Nzc3Nzc3Nzc3Nzf/wAARCAEDAMIDASIAAhEBAxEB/8QAGwAAAgMBAQEAAAAAAAAAAAAAAwQAAgUBBgf/xAA1EAACAgEDAgUCBAUEAwEAAAABAgADEQQhMQUSEyJBUWEUcQYyUoEjQnKRoRUkYrFDksFT/8QAGQEAAwEBAQAAAAAAAAAAAAAAAQIDBAAF/8QAJhEAAgIBAwQDAAMBAAAAAAAAAAECEQMSITEEE0FRFCIyQmFxgf/aAAwDAQACEQMRAD8A8xqagFO0xnoPj5E9LqEBOBE7NHnzTzIXEolYj2kJgxSrRLqb+1jtmaLhkyGGYol/g3gqOZWGqnRoX5NoUeDWq+npAapAcWY2OxjNWqW+gKeRxKjDdyH14kY2nuSE+n1eAzqB5ScibGnw1JXA29cbxPSKGWytvzDcQ+kYh+332j3bZ3kCcV3MNsHeFQhjK6yvzBpXTthtyJyNON7BtQB2bQGlbucgx0VixSxij1+C3dxkwKW9Ec0hp61xEdQAgB+Ywbu5c5EW1RzSTmUSM65DUkNg42i1tYDsMTuicsFUe8PqaytgPvJPZ0Uk7oWWoNYjY/xGF04as5ErQMsB7GaFVZFbR/BJ8nnrx23hfYxy09ygfEX1oIvP3lXtJAx6CCUboZA2XAJnK8Ej7yxPlkpXAJM58HJeS9WArH5xF7awzbDeM1IWp+5nXVUER7MpFeRL6f4EkIbVyd5Iv2DaNTxSbI5X2vgGDupC7gTunMfhiOLRa/TJ2HImG+jH1OfSbWr1HYhBmZQ5a0k8Sqe2w0W0hlKOwL257j7DMI1Ni4fwrf3QiESsakshJACZ2+8zEts095RLbO3P6ztAoXGzk/Y8/fW/ei4OPUS1DksCSpPrjYSq6m7GPFsz/UZ2vWakf+Z//aKFjeoHcmRjPIiR1dgOMnA/SQJoV6q7w8+Ic/O8CdTqCxHjsP2EKaQbaWxTR6iy18C10+Swj9lepRe76otMW7qmvrt7abTzy4yI5puoa+zHiXj57VxGafKZOUn5B2a/V95Stn595dbtdZgKGbPOVz/8h7btYXULqre31HdNOkZUZssP3bM5zSVWHHHUZw02p2btUe+a1zKMmoc4atGAO2VP/wAmyaayPMSfvBuy1rhSdhjGZNzRVY2YNzeDcAECPngsSCPtjM2qtNb4Z25mWX8XqKluO1h/iehpZlQDtPEdOLFnj3MHV9HvtJYV5PxEbOkaxWAFDYnsltPhnY5lq7mPKwrSK4s8RZ069FIath+0oundazkGe4vPd/KsTtrpKkMq5M5xR1WeUo8umVT7wOqsGO0DJjHWVXTMq1NsTM1nBHuYmlN2I21sKHvyd5JcgZ4klBdz1tylkiLsaeJplgUmR1K1RssTTZaL1MBZqRaSp9JSg+c44iZck+WaOgq7j5o+mkNJqKoe0GTa/wDQZm+H3aps/qM3aKhW+R6giYlh7dVZj9UaP5EW6DopBDH1nGHaxAhaj4ilP7GVO443HMk+QoZ026kZlbV7bAfcTmmbzQ2oXKkiLwMg3RumV6zxHYZOdswuq6a2lbyqSPUiT8K6oJrGp3809a9VdgwwBM2KKlEhJbnjAuXj9R8oxH+o9NCnxah94stXao7pizQadGjp/JwmLXnymMH2i9y+UzO0a0jJo31yH2bE9Klx8NT8Ceaq8usG3LibyH+Ev2EfI2kqE0pyZd9Q3vAvqnHBMpZF7CcyScvY2hF7dY+N2iGo1rb7yXtzvMzUMZaMW+R1BIW6pY1xUj0megsLYxtNzRUC6olveRtBkkiXjkUfqYcijrdmR4Le8k0jpXB9JIdZ1QNGy5gCJhdT8ViSs278DiJWUPqn8NBv/wBRoP7E8ak3sZejcDZsZmtprgvENpOiU1N3v/Ef/E0U01aj8gErKFm6HRuW8mB0upNtypgxC5D9ZYPUzXpqA1Cdo3zCV9M79QbrWx6YxAkoxonkwrHLTZm1VlaQ/BG8lgBIcHyOPT3no6dBplTtKd39U7qOkpdSRWVGB5VUYAkZpeBJqP8AE80h7SD8x7HfX9xCVdFuOfEIG+4G82qen0rUqlRgRXGxTJ6LpHTVeOFwuOfmb6tb35AJk01NOmUqgzvneGVsnnmWjkcVSAtgofvXtKGJWaKwuSMAZ2yY6FBOcyzFQIJPX+gRel7Gd9A36lgdRoG7T2EN+2JqllxzBWMvMR44ehlkmeS1Gjei0OykfxBiaSDFa/AjutNLVlbP8GKkgjI49hM+ZJVRfG23bF39YtZGrPvFbZBcl0hG/wBZmaj7TTvmbqJpxjh+mPith6ZmvQFdcTD0fcKyVjumtsB5nTVNnl5192Pmlc8CSC8UyRLJaWbGvp0mjpI7VLngTI06opJA3MHZfZqbTZYck/4hqkwMkzdihoW/J7uPp1jjvyFGx2hDjGW2lUXeVv3GMytlkrdHdIwGtrI4zPSItbDzKJ5XSgjVV/1T0tZ2EyZcjTM/WY1qX+DAop9sToqrAwCYIMZCxku6zH2y/g1j+YzvZXx3GALn3g2ciL3v6O7IyRWNyTOG2teB/mJNYfeCaw+8V5mMsCH21Sr6QT637TPdz7wL2Qd2bHWCI9Zr2HrFLtcx/midlh94rZZD9nyx1hig+o1ROd5o6c91Cn3E87a89BojnSJ9oJRpHSikcsi1sbsGYrZJo5CN8zNQOZp3+szbxvNOMcJo8+CcD1lzYKtycS/T8Cg93vBdQA7Djec3cqPMy/tlfr09xJMztB9JI3bQLR6SlM4zxG0GTgQVC90brTE2nuzkc7YG3mMMfaKudzmCTGxK2VrONTX/AFCejTgTzKN/FQ/8hPS1flEx5ifWLdBRKnOZb0nJmZjQNoNjCNvBvEKIC+TAsYZoFhAMgTnmLucgw7+0XfMpEZIA8Ws3jDxd5ZHC1k9F07fRpPPuJvdNP+0WDJwJILZFbfWNWRa2QXIiEbxM+4bzRv8AWI2DeaIMoVqZVrILYOZZTW58zgiYfWrXruUJncRFNVYgySczSsLktRgyRi5uz13ZT+pZJ5X6q8+hkg+PL2J2o+z3tOwAjGTiAr2hg+JY9eW7so7YEXfPJ5h3I3PJi9jZiSZqwoGDh1PzPT0bop+J5VjvPUaQ5pQ/Ey5uCPWrhjEqdp2cOMzOYUUMo8ufmDPMVjoC8E0K3ME8UdAHHrF3jLxd9pSIwvZFn5jLxdhvLI4Cwmt058UATLIjmlftRZ090LVmi7ZEA8uGyJR5DyLQndvEn5j10SsG80RHSMDrm1yn4mfWuWBImn1ap7tVWlYySJqdL/DrZWy9s/E9DH+EY8kXrbM5NG5UHt5HtJPYroEAA7eBJH0oOpAazkSxMHWfLtOlt5nbPTS3OuYF5YmUaSbNUFQOen0Bzpq/sJ5gnaej6Wc6Sv7SWXgydXwh2cM7OGZ2YkVbiBaFYwTGKOgTGCbiEaCeAdAni7w7GAfmUiMAfmAcRm0Rd5RHAW5hkyETAPrBGMVahKqQrEglicY5jpXsI3p3D1P6GEJzOU2G8DwqfuxlbWVW7TYv2AgeL0ybyb8AbopYOZrLTW48wPHJidtKM3aPzey7xljaQVljZlV9v1akjeeq0S5rB+JlP0/wqw1mFPoxMf6dqVC9m7Y9QJsx7bEsuSMlsP8Ab8SQJ19IJGH/APWSWszWZKHAxO4HMGgPvLzI2e6luVMoeIQyjSZdcFAN56DpJ/2iTz4E3ukH/aAexMTI9jJ1X5NCcMgM4ZmMRVzBN8y7QTRWOijesC0K0E0A6BPxAsN4dt4FuY6CCsizjmMtAuJVHC5EJTU9m9eMr7yrCMaOzwlfbOSOJSIk+AtS26fT2F2G4zgRTQ02msdyZsO+TCfUG9n7iQO7GMQ19601OwIHCx9mRdoVvNvggkt5mwQPaMaVA9o8NGRQMd2OZWjtZwHbygZEbN61IqAjGcwpqhJXdGfqnzc6s7P27AGBt19mmGETHGAI1WyrYbTgnJJidqfVapmcAqOBOTo6k+UU+t1x37hvJHglAAHaNpI1v2Jt6IBgToM6ZzeCR7ESplScZlzBtFLrdFQd5udIP+2P9RmENjNnoxzU4/5RMi2M3Ur6WaizjSKZCZnowFDBtCNBNzFY6ZQwTQrGBbaKOgbcQLcwjfEEZSIxRoF4VoJo6ADMJpXFZfOOJQztCqzOGGdo6Viy4DF1SlewDuY8wRrFjqr4IB7j8yXDuIKjAQYl/DrrCt7DeMl5sm3QTyqAUAHdsYslQ1Gpdn/LkKJHLWWVKuQACxxIe3TsuHJOe45jK+RNgfVO1KvAp2bIXIllrr01I7iS2M5MHXUbf47uAMk4ltStlx8NQMhNzOdg2Mo3atiSrbHcbSTVXSv2j8vEkb/gLQ2u+4nDImxnT7zmeknTKGV7dsy8h4gLxkLsDmavRPy2g+4mYw3mj0Y4ssHwIJfkj1L+jRrrIZUGdJmejzypMETvLsYJjFaHRVjBNLMYNjFoZMG5gmhGMGY6GTBtBtCNBmOjiuJKTh2nZWsFnYLziFCsutNh2DHzHJl9aAiKicttn5ha1KAsWz2iKvbZayMEyAcxk/BPl2GoqdAzOw/LtFHSy5rcAYOwMb1dxStVceZjjaUpbFYJUgZhuxf7A6kNXRWirvkZAlg4Bd8EEiRrVa8b5wcYlNTYq+bONsYh1bWDT4Fn1jBiN9j7SSKyFQSRkj3kgo7Y0uJMwj02jlG/tBFWH8pH7Rrs3xkn5KmXXecCEngy35RkwMdzSOWBRvCdIvVta9anfsz/AJmP1PqAqBVD5jOfhW1m6q2T+as/9iMsb0tsz5Z7UezzOMZz0nJnMxVjBMcSzmCY7xWMirGDYyzHeUc7wUOmUaUPMs0H6xkGyrShl2g4QkHMrWSt2wySZcbzlSsbz2ciMt3QrZH1IQlWBIJxtOVtwwBCmcs0mosI7VAIOc4jH0dxReQAOMSywTrgm5xE21Ndr1nJJDcYhrrwvZ5gFYw9ehC7gDIG0U1WlKdneuVU7zpYZICmmzunIFbOME7mLZWx6yQCDkkS9pRO9F2XtAghTQuCDsu/MmkdYfwaP/xkgRqAQCDtJOqXsB7jynkCc7Kz/KJ0DaTES2Z0cFVX6BIaqj/IJ2SdqZwnd0rRXHL0qfuJSnpGj0lhuoqVXAIyBHpx/wAjfaHXKqsZPcWnCdpTukJ2gXBUo+8EwlnOIJngHRDtBNzIz7wbNvBQyOmVnC05mdQSEQbGddpVUez8ikxkmw3XJAd4bSuKr2sIyAJVNLcWxgARp9OK9JaOWK8x8f1yKyU2mqDJr6yQO2Nu6hOBvMbQVFrA77Ku+8cvt7s74zxPU8GSSV0iNaCTiUcqykMNoqXIE4tpzvmC0ymkZTwV8ttYK/qjH0OltXKopB9olW3tx7Q1TvUc1Hb1U8TJkwat4gtl/wDSdN6JJC/Xr61vmSQ7WQ7UzXkMElyuNjL5k6JknMzuYWqsEZMfHic3QHOkBlLM9jfaNmoGUagEESr6aXgCyo8+b2RiGB5lvqVI5j9vSyxJ7oL/AEY/rM748y6zwELNQD6wDXj3muOj49v7S69IX1/6g+PP0P8AIxowTdnjJkAtc5CN++09KvTKRjbiFTRUr/KI66d+RX1cfCPOVaPU2nCrH6eiOVzZYfsJuKip+US2ZaOGK5RCXUzfBgDR1UtgoCR6neX24AjevrPiBlGcwS6WwjJ2mbJjyOTUeCkckWrYH0lLcFCPiWcFGIPpA3WADt9SJlcZJ7lE7KAkr2LCJUo53MlSYGfWGVZzz5GtNnUluRa047Zfw6/0ywWWxFTkK2inh1/plhShH5Z0AcmW7gBHUmvIrB+BV7SThs3kg7r9gpnmem9c4Dmek0uvS1Rhp8po1XsZr6Hqr1EeabJ4WuA0nwfTEdSQWO0aS6thsw+08boOtq4CuZqpbXcMo+DOxZO3s0Snjs9BkTs8+31lQzTYWAHBMVu67r9KcWaZnHqVGZqjliyfaZ6mSeWp/GejJ7bvIw9G2hl/GHTSxHiLt/ylBNLPRzmZgJ+K+nPxav8AcTl34r6fXw4J+8FhUJPwegk9Z46/8a1AkVJn9o70Xqmr6tZ3sprpH7EzrGeOSVs9GTAliDCZius1NOnANrhc8Qk6sMGDczucxBNfpywItX+8tqOp6WgZa1f2M5hphdRSGIccj/My7K3tv7guB8xaz8QjU3+Boh3e7egj1doVQCd5i6qS4RpxRkt2ESojmECAQJvAHME+pHvMOyLVJjhZRKNaPSJnUg+sGb8+sFs5Yxw2/Mo93pE/FOIPxHJJwYKk+EOoId8T5kiHc/6TJF0ZPQ2lHzFUPoYZHdfecwQYRDkT3rsypUHp1joZq6XrT04y0xSmeBLKmIjxxkFy8HsdL+InsAA2jq3PqyC2O0zxNLlCMTY0fVPDKhjsJyxwQrZp6jodFthbsG/xF2/Demdh5cfaO0dXqcbn0j1OqrfgjeUFtmM/Q6VwoqUgf8Y3pOk9PVcW0rn3xNVcYySN/mUcVHlhF072NbaoytT03Sl1r09ajffAnp+j6ddPpwAMTIB09dgfu4jS9YrrXtX0gTSdtnShOUaRqa7V16LTvdawCqP7z5j17rlmv1bOGPYPygT1XUdemsTtsGR7YmJfo6HOVQD9oHkiUxYJL/Tzn1+qGyvZ/czqPrNZaqWvZ2nkn0m6uhqH8ohlqrThRFeZeEW+O292N9MFOkqFdK4PqT6zRFmTu4Ex+4LwZDd8mZvpdtWV7T8G0bqxzYYJr6R65/eY5unPFnXFcRO7L8s1zq6hwBKnXj0WZBtMqbTOcpeEd2Uara9vT/uDbXP8TLNp95U2H3g1S9jrFE0vrX9xJMrxPmSDVL2HtxMEyqciSSbzzUHSXEkk5HPk6svkiSSEC5LCxxwxh6NTcp2saSScURqafVXnGbDGfEc8sZJJmyN2aca2OZOeZwkySSRZFGJ33lGY45kkhGRUsc8zmTJJA+TiHiUJMkk7wE4TOAmSSFHFSTBknHMkkAGDZj7yjM3vJJGQCnc3vJJJCA//2Q=="/>
          <p:cNvSpPr>
            <a:spLocks noChangeAspect="1" noChangeArrowheads="1"/>
          </p:cNvSpPr>
          <p:nvPr/>
        </p:nvSpPr>
        <p:spPr bwMode="auto">
          <a:xfrm>
            <a:off x="120650" y="-1330325"/>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2" name="AutoShape 6" descr="data:image/jpg;base64,/9j/4AAQSkZJRgABAQAAAQABAAD/2wBDAAkGBwgHBgkIBwgKCgkLDRYPDQwMDRsUFRAWIB0iIiAdHx8kKDQsJCYxJx8fLT0tMTU3Ojo6Iys/RD84QzQ5Ojf/2wBDAQoKCg0MDRoPDxo3JR8lNzc3Nzc3Nzc3Nzc3Nzc3Nzc3Nzc3Nzc3Nzc3Nzc3Nzc3Nzc3Nzc3Nzc3Nzc3Nzc3Nzf/wAARCAEDAMIDASIAAhEBAxEB/8QAGwAAAgMBAQEAAAAAAAAAAAAAAwQAAgUBBgf/xAA1EAACAgEDAgUCBAUEAwEAAAABAgADEQQhMQUSEyJBUWEUcQYyUoEjQnKRoRUkYrFDksFT/8QAGQEAAwEBAQAAAAAAAAAAAAAAAQIDBAAF/8QAJhEAAgIBAwQDAAMBAAAAAAAAAAECEQMSITEEE0FRFCIyQmFxgf/aAAwDAQACEQMRAD8A8xqagFO0xnoPj5E9LqEBOBE7NHnzTzIXEolYj2kJgxSrRLqb+1jtmaLhkyGGYol/g3gqOZWGqnRoX5NoUeDWq+npAapAcWY2OxjNWqW+gKeRxKjDdyH14kY2nuSE+n1eAzqB5ScibGnw1JXA29cbxPSKGWytvzDcQ+kYh+332j3bZ3kCcV3MNsHeFQhjK6yvzBpXTthtyJyNON7BtQB2bQGlbucgx0VixSxij1+C3dxkwKW9Ec0hp61xEdQAgB+Ywbu5c5EW1RzSTmUSM65DUkNg42i1tYDsMTuicsFUe8PqaytgPvJPZ0Uk7oWWoNYjY/xGF04as5ErQMsB7GaFVZFbR/BJ8nnrx23hfYxy09ygfEX1oIvP3lXtJAx6CCUboZA2XAJnK8Ej7yxPlkpXAJM58HJeS9WArH5xF7awzbDeM1IWp+5nXVUER7MpFeRL6f4EkIbVyd5Iv2DaNTxSbI5X2vgGDupC7gTunMfhiOLRa/TJ2HImG+jH1OfSbWr1HYhBmZQ5a0k8Sqe2w0W0hlKOwL257j7DMI1Ni4fwrf3QiESsakshJACZ2+8zEts095RLbO3P6ztAoXGzk/Y8/fW/ei4OPUS1DksCSpPrjYSq6m7GPFsz/UZ2vWakf+Z//aKFjeoHcmRjPIiR1dgOMnA/SQJoV6q7w8+Ic/O8CdTqCxHjsP2EKaQbaWxTR6iy18C10+Swj9lepRe76otMW7qmvrt7abTzy4yI5puoa+zHiXj57VxGafKZOUn5B2a/V95Stn595dbtdZgKGbPOVz/8h7btYXULqre31HdNOkZUZssP3bM5zSVWHHHUZw02p2btUe+a1zKMmoc4atGAO2VP/wAmyaayPMSfvBuy1rhSdhjGZNzRVY2YNzeDcAECPngsSCPtjM2qtNb4Z25mWX8XqKluO1h/iehpZlQDtPEdOLFnj3MHV9HvtJYV5PxEbOkaxWAFDYnsltPhnY5lq7mPKwrSK4s8RZ069FIath+0oundazkGe4vPd/KsTtrpKkMq5M5xR1WeUo8umVT7wOqsGO0DJjHWVXTMq1NsTM1nBHuYmlN2I21sKHvyd5JcgZ4klBdz1tylkiLsaeJplgUmR1K1RssTTZaL1MBZqRaSp9JSg+c44iZck+WaOgq7j5o+mkNJqKoe0GTa/wDQZm+H3aps/qM3aKhW+R6giYlh7dVZj9UaP5EW6DopBDH1nGHaxAhaj4ilP7GVO443HMk+QoZ026kZlbV7bAfcTmmbzQ2oXKkiLwMg3RumV6zxHYZOdswuq6a2lbyqSPUiT8K6oJrGp3809a9VdgwwBM2KKlEhJbnjAuXj9R8oxH+o9NCnxah94stXao7pizQadGjp/JwmLXnymMH2i9y+UzO0a0jJo31yH2bE9Klx8NT8Ceaq8usG3LibyH+Ev2EfI2kqE0pyZd9Q3vAvqnHBMpZF7CcyScvY2hF7dY+N2iGo1rb7yXtzvMzUMZaMW+R1BIW6pY1xUj0megsLYxtNzRUC6olveRtBkkiXjkUfqYcijrdmR4Le8k0jpXB9JIdZ1QNGy5gCJhdT8ViSs278DiJWUPqn8NBv/wBRoP7E8ak3sZejcDZsZmtprgvENpOiU1N3v/Ef/E0U01aj8gErKFm6HRuW8mB0upNtypgxC5D9ZYPUzXpqA1Cdo3zCV9M79QbrWx6YxAkoxonkwrHLTZm1VlaQ/BG8lgBIcHyOPT3no6dBplTtKd39U7qOkpdSRWVGB5VUYAkZpeBJqP8AE80h7SD8x7HfX9xCVdFuOfEIG+4G82qen0rUqlRgRXGxTJ6LpHTVeOFwuOfmb6tb35AJk01NOmUqgzvneGVsnnmWjkcVSAtgofvXtKGJWaKwuSMAZ2yY6FBOcyzFQIJPX+gRel7Gd9A36lgdRoG7T2EN+2JqllxzBWMvMR44ehlkmeS1Gjei0OykfxBiaSDFa/AjutNLVlbP8GKkgjI49hM+ZJVRfG23bF39YtZGrPvFbZBcl0hG/wBZmaj7TTvmbqJpxjh+mPith6ZmvQFdcTD0fcKyVjumtsB5nTVNnl5192Pmlc8CSC8UyRLJaWbGvp0mjpI7VLngTI06opJA3MHZfZqbTZYck/4hqkwMkzdihoW/J7uPp1jjvyFGx2hDjGW2lUXeVv3GMytlkrdHdIwGtrI4zPSItbDzKJ5XSgjVV/1T0tZ2EyZcjTM/WY1qX+DAop9sToqrAwCYIMZCxku6zH2y/g1j+YzvZXx3GALn3g2ciL3v6O7IyRWNyTOG2teB/mJNYfeCaw+8V5mMsCH21Sr6QT637TPdz7wL2Qd2bHWCI9Zr2HrFLtcx/midlh94rZZD9nyx1hig+o1ROd5o6c91Cn3E87a89BojnSJ9oJRpHSikcsi1sbsGYrZJo5CN8zNQOZp3+szbxvNOMcJo8+CcD1lzYKtycS/T8Cg93vBdQA7Djec3cqPMy/tlfr09xJMztB9JI3bQLR6SlM4zxG0GTgQVC90brTE2nuzkc7YG3mMMfaKudzmCTGxK2VrONTX/AFCejTgTzKN/FQ/8hPS1flEx5ifWLdBRKnOZb0nJmZjQNoNjCNvBvEKIC+TAsYZoFhAMgTnmLucgw7+0XfMpEZIA8Ws3jDxd5ZHC1k9F07fRpPPuJvdNP+0WDJwJILZFbfWNWRa2QXIiEbxM+4bzRv8AWI2DeaIMoVqZVrILYOZZTW58zgiYfWrXruUJncRFNVYgySczSsLktRgyRi5uz13ZT+pZJ5X6q8+hkg+PL2J2o+z3tOwAjGTiAr2hg+JY9eW7so7YEXfPJ5h3I3PJi9jZiSZqwoGDh1PzPT0bop+J5VjvPUaQ5pQ/Ey5uCPWrhjEqdp2cOMzOYUUMo8ufmDPMVjoC8E0K3ME8UdAHHrF3jLxd9pSIwvZFn5jLxdhvLI4Cwmt058UATLIjmlftRZ090LVmi7ZEA8uGyJR5DyLQndvEn5j10SsG80RHSMDrm1yn4mfWuWBImn1ap7tVWlYySJqdL/DrZWy9s/E9DH+EY8kXrbM5NG5UHt5HtJPYroEAA7eBJH0oOpAazkSxMHWfLtOlt5nbPTS3OuYF5YmUaSbNUFQOen0Bzpq/sJ5gnaej6Wc6Sv7SWXgydXwh2cM7OGZ2YkVbiBaFYwTGKOgTGCbiEaCeAdAni7w7GAfmUiMAfmAcRm0Rd5RHAW5hkyETAPrBGMVahKqQrEglicY5jpXsI3p3D1P6GEJzOU2G8DwqfuxlbWVW7TYv2AgeL0ybyb8AbopYOZrLTW48wPHJidtKM3aPzey7xljaQVljZlV9v1akjeeq0S5rB+JlP0/wqw1mFPoxMf6dqVC9m7Y9QJsx7bEsuSMlsP8Ab8SQJ19IJGH/APWSWszWZKHAxO4HMGgPvLzI2e6luVMoeIQyjSZdcFAN56DpJ/2iTz4E3ukH/aAexMTI9jJ1X5NCcMgM4ZmMRVzBN8y7QTRWOijesC0K0E0A6BPxAsN4dt4FuY6CCsizjmMtAuJVHC5EJTU9m9eMr7yrCMaOzwlfbOSOJSIk+AtS26fT2F2G4zgRTQ02msdyZsO+TCfUG9n7iQO7GMQ19601OwIHCx9mRdoVvNvggkt5mwQPaMaVA9o8NGRQMd2OZWjtZwHbygZEbN61IqAjGcwpqhJXdGfqnzc6s7P27AGBt19mmGETHGAI1WyrYbTgnJJidqfVapmcAqOBOTo6k+UU+t1x37hvJHglAAHaNpI1v2Jt6IBgToM6ZzeCR7ESplScZlzBtFLrdFQd5udIP+2P9RmENjNnoxzU4/5RMi2M3Ur6WaizjSKZCZnowFDBtCNBNzFY6ZQwTQrGBbaKOgbcQLcwjfEEZSIxRoF4VoJo6ADMJpXFZfOOJQztCqzOGGdo6Viy4DF1SlewDuY8wRrFjqr4IB7j8yXDuIKjAQYl/DrrCt7DeMl5sm3QTyqAUAHdsYslQ1Gpdn/LkKJHLWWVKuQACxxIe3TsuHJOe45jK+RNgfVO1KvAp2bIXIllrr01I7iS2M5MHXUbf47uAMk4ltStlx8NQMhNzOdg2Mo3atiSrbHcbSTVXSv2j8vEkb/gLQ2u+4nDImxnT7zmeknTKGV7dsy8h4gLxkLsDmavRPy2g+4mYw3mj0Y4ssHwIJfkj1L+jRrrIZUGdJmejzypMETvLsYJjFaHRVjBNLMYNjFoZMG5gmhGMGY6GTBtBtCNBmOjiuJKTh2nZWsFnYLziFCsutNh2DHzHJl9aAiKicttn5ha1KAsWz2iKvbZayMEyAcxk/BPl2GoqdAzOw/LtFHSy5rcAYOwMb1dxStVceZjjaUpbFYJUgZhuxf7A6kNXRWirvkZAlg4Bd8EEiRrVa8b5wcYlNTYq+bONsYh1bWDT4Fn1jBiN9j7SSKyFQSRkj3kgo7Y0uJMwj02jlG/tBFWH8pH7Rrs3xkn5KmXXecCEngy35RkwMdzSOWBRvCdIvVta9anfsz/AJmP1PqAqBVD5jOfhW1m6q2T+as/9iMsb0tsz5Z7UezzOMZz0nJnMxVjBMcSzmCY7xWMirGDYyzHeUc7wUOmUaUPMs0H6xkGyrShl2g4QkHMrWSt2wySZcbzlSsbz2ciMt3QrZH1IQlWBIJxtOVtwwBCmcs0mosI7VAIOc4jH0dxReQAOMSywTrgm5xE21Ndr1nJJDcYhrrwvZ5gFYw9ehC7gDIG0U1WlKdneuVU7zpYZICmmzunIFbOME7mLZWx6yQCDkkS9pRO9F2XtAghTQuCDsu/MmkdYfwaP/xkgRqAQCDtJOqXsB7jynkCc7Kz/KJ0DaTES2Z0cFVX6BIaqj/IJ2SdqZwnd0rRXHL0qfuJSnpGj0lhuoqVXAIyBHpx/wAjfaHXKqsZPcWnCdpTukJ2gXBUo+8EwlnOIJngHRDtBNzIz7wbNvBQyOmVnC05mdQSEQbGddpVUez8ikxkmw3XJAd4bSuKr2sIyAJVNLcWxgARp9OK9JaOWK8x8f1yKyU2mqDJr6yQO2Nu6hOBvMbQVFrA77Ku+8cvt7s74zxPU8GSSV0iNaCTiUcqykMNoqXIE4tpzvmC0ymkZTwV8ttYK/qjH0OltXKopB9olW3tx7Q1TvUc1Hb1U8TJkwat4gtl/wDSdN6JJC/Xr61vmSQ7WQ7UzXkMElyuNjL5k6JknMzuYWqsEZMfHic3QHOkBlLM9jfaNmoGUagEESr6aXgCyo8+b2RiGB5lvqVI5j9vSyxJ7oL/AEY/rM748y6zwELNQD6wDXj3muOj49v7S69IX1/6g+PP0P8AIxowTdnjJkAtc5CN++09KvTKRjbiFTRUr/KI66d+RX1cfCPOVaPU2nCrH6eiOVzZYfsJuKip+US2ZaOGK5RCXUzfBgDR1UtgoCR6neX24AjevrPiBlGcwS6WwjJ2mbJjyOTUeCkckWrYH0lLcFCPiWcFGIPpA3WADt9SJlcZJ7lE7KAkr2LCJUo53MlSYGfWGVZzz5GtNnUluRa047Zfw6/0ywWWxFTkK2inh1/plhShH5Z0AcmW7gBHUmvIrB+BV7SThs3kg7r9gpnmem9c4Dmek0uvS1Rhp8po1XsZr6Hqr1EeabJ4WuA0nwfTEdSQWO0aS6thsw+08boOtq4CuZqpbXcMo+DOxZO3s0Snjs9BkTs8+31lQzTYWAHBMVu67r9KcWaZnHqVGZqjliyfaZ6mSeWp/GejJ7bvIw9G2hl/GHTSxHiLt/ylBNLPRzmZgJ+K+nPxav8AcTl34r6fXw4J+8FhUJPwegk9Z46/8a1AkVJn9o70Xqmr6tZ3sprpH7EzrGeOSVs9GTAliDCZius1NOnANrhc8Qk6sMGDczucxBNfpywItX+8tqOp6WgZa1f2M5hphdRSGIccj/My7K3tv7guB8xaz8QjU3+Boh3e7egj1doVQCd5i6qS4RpxRkt2ESojmECAQJvAHME+pHvMOyLVJjhZRKNaPSJnUg+sGb8+sFs5Yxw2/Mo93pE/FOIPxHJJwYKk+EOoId8T5kiHc/6TJF0ZPQ2lHzFUPoYZHdfecwQYRDkT3rsypUHp1joZq6XrT04y0xSmeBLKmIjxxkFy8HsdL+InsAA2jq3PqyC2O0zxNLlCMTY0fVPDKhjsJyxwQrZp6jodFthbsG/xF2/Demdh5cfaO0dXqcbn0j1OqrfgjeUFtmM/Q6VwoqUgf8Y3pOk9PVcW0rn3xNVcYySN/mUcVHlhF072NbaoytT03Sl1r09ajffAnp+j6ddPpwAMTIB09dgfu4jS9YrrXtX0gTSdtnShOUaRqa7V16LTvdawCqP7z5j17rlmv1bOGPYPygT1XUdemsTtsGR7YmJfo6HOVQD9oHkiUxYJL/Tzn1+qGyvZ/czqPrNZaqWvZ2nkn0m6uhqH8ohlqrThRFeZeEW+O292N9MFOkqFdK4PqT6zRFmTu4Ex+4LwZDd8mZvpdtWV7T8G0bqxzYYJr6R65/eY5unPFnXFcRO7L8s1zq6hwBKnXj0WZBtMqbTOcpeEd2Uara9vT/uDbXP8TLNp95U2H3g1S9jrFE0vrX9xJMrxPmSDVL2HtxMEyqciSSbzzUHSXEkk5HPk6svkiSSEC5LCxxwxh6NTcp2saSScURqafVXnGbDGfEc8sZJJmyN2aca2OZOeZwkySSRZFGJ33lGY45kkhGRUsc8zmTJJA+TiHiUJMkk7wE4TOAmSSFHFSTBknHMkkAGDZj7yjM3vJJGQCnc3vJJJCA//2Q=="/>
          <p:cNvSpPr>
            <a:spLocks noChangeAspect="1" noChangeArrowheads="1"/>
          </p:cNvSpPr>
          <p:nvPr/>
        </p:nvSpPr>
        <p:spPr bwMode="auto">
          <a:xfrm>
            <a:off x="120650" y="-1330325"/>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4" name="AutoShape 8" descr="data:image/jpg;base64,/9j/4AAQSkZJRgABAQAAAQABAAD/2wBDAAkGBwgHBgkIBwgKCgkLDRYPDQwMDRsUFRAWIB0iIiAdHx8kKDQsJCYxJx8fLT0tMTU3Ojo6Iys/RD84QzQ5Ojf/2wBDAQoKCg0MDRoPDxo3JR8lNzc3Nzc3Nzc3Nzc3Nzc3Nzc3Nzc3Nzc3Nzc3Nzc3Nzc3Nzc3Nzc3Nzc3Nzc3Nzc3Nzf/wAARCAEDAMIDASIAAhEBAxEB/8QAGwAAAgMBAQEAAAAAAAAAAAAAAwQAAgUBBgf/xAA1EAACAgEDAgUCBAUEAwEAAAABAgADEQQhMQUSEyJBUWEUcQYyUoEjQnKRoRUkYrFDksFT/8QAGQEAAwEBAQAAAAAAAAAAAAAAAQIDBAAF/8QAJhEAAgIBAwQDAAMBAAAAAAAAAAECEQMSITEEE0FRFCIyQmFxgf/aAAwDAQACEQMRAD8A8xqagFO0xnoPj5E9LqEBOBE7NHnzTzIXEolYj2kJgxSrRLqb+1jtmaLhkyGGYol/g3gqOZWGqnRoX5NoUeDWq+npAapAcWY2OxjNWqW+gKeRxKjDdyH14kY2nuSE+n1eAzqB5ScibGnw1JXA29cbxPSKGWytvzDcQ+kYh+332j3bZ3kCcV3MNsHeFQhjK6yvzBpXTthtyJyNON7BtQB2bQGlbucgx0VixSxij1+C3dxkwKW9Ec0hp61xEdQAgB+Ywbu5c5EW1RzSTmUSM65DUkNg42i1tYDsMTuicsFUe8PqaytgPvJPZ0Uk7oWWoNYjY/xGF04as5ErQMsB7GaFVZFbR/BJ8nnrx23hfYxy09ygfEX1oIvP3lXtJAx6CCUboZA2XAJnK8Ej7yxPlkpXAJM58HJeS9WArH5xF7awzbDeM1IWp+5nXVUER7MpFeRL6f4EkIbVyd5Iv2DaNTxSbI5X2vgGDupC7gTunMfhiOLRa/TJ2HImG+jH1OfSbWr1HYhBmZQ5a0k8Sqe2w0W0hlKOwL257j7DMI1Ni4fwrf3QiESsakshJACZ2+8zEts095RLbO3P6ztAoXGzk/Y8/fW/ei4OPUS1DksCSpPrjYSq6m7GPFsz/UZ2vWakf+Z//aKFjeoHcmRjPIiR1dgOMnA/SQJoV6q7w8+Ic/O8CdTqCxHjsP2EKaQbaWxTR6iy18C10+Swj9lepRe76otMW7qmvrt7abTzy4yI5puoa+zHiXj57VxGafKZOUn5B2a/V95Stn595dbtdZgKGbPOVz/8h7btYXULqre31HdNOkZUZssP3bM5zSVWHHHUZw02p2btUe+a1zKMmoc4atGAO2VP/wAmyaayPMSfvBuy1rhSdhjGZNzRVY2YNzeDcAECPngsSCPtjM2qtNb4Z25mWX8XqKluO1h/iehpZlQDtPEdOLFnj3MHV9HvtJYV5PxEbOkaxWAFDYnsltPhnY5lq7mPKwrSK4s8RZ069FIath+0oundazkGe4vPd/KsTtrpKkMq5M5xR1WeUo8umVT7wOqsGO0DJjHWVXTMq1NsTM1nBHuYmlN2I21sKHvyd5JcgZ4klBdz1tylkiLsaeJplgUmR1K1RssTTZaL1MBZqRaSp9JSg+c44iZck+WaOgq7j5o+mkNJqKoe0GTa/wDQZm+H3aps/qM3aKhW+R6giYlh7dVZj9UaP5EW6DopBDH1nGHaxAhaj4ilP7GVO443HMk+QoZ026kZlbV7bAfcTmmbzQ2oXKkiLwMg3RumV6zxHYZOdswuq6a2lbyqSPUiT8K6oJrGp3809a9VdgwwBM2KKlEhJbnjAuXj9R8oxH+o9NCnxah94stXao7pizQadGjp/JwmLXnymMH2i9y+UzO0a0jJo31yH2bE9Klx8NT8Ceaq8usG3LibyH+Ev2EfI2kqE0pyZd9Q3vAvqnHBMpZF7CcyScvY2hF7dY+N2iGo1rb7yXtzvMzUMZaMW+R1BIW6pY1xUj0megsLYxtNzRUC6olveRtBkkiXjkUfqYcijrdmR4Le8k0jpXB9JIdZ1QNGy5gCJhdT8ViSs278DiJWUPqn8NBv/wBRoP7E8ak3sZejcDZsZmtprgvENpOiU1N3v/Ef/E0U01aj8gErKFm6HRuW8mB0upNtypgxC5D9ZYPUzXpqA1Cdo3zCV9M79QbrWx6YxAkoxonkwrHLTZm1VlaQ/BG8lgBIcHyOPT3no6dBplTtKd39U7qOkpdSRWVGB5VUYAkZpeBJqP8AE80h7SD8x7HfX9xCVdFuOfEIG+4G82qen0rUqlRgRXGxTJ6LpHTVeOFwuOfmb6tb35AJk01NOmUqgzvneGVsnnmWjkcVSAtgofvXtKGJWaKwuSMAZ2yY6FBOcyzFQIJPX+gRel7Gd9A36lgdRoG7T2EN+2JqllxzBWMvMR44ehlkmeS1Gjei0OykfxBiaSDFa/AjutNLVlbP8GKkgjI49hM+ZJVRfG23bF39YtZGrPvFbZBcl0hG/wBZmaj7TTvmbqJpxjh+mPith6ZmvQFdcTD0fcKyVjumtsB5nTVNnl5192Pmlc8CSC8UyRLJaWbGvp0mjpI7VLngTI06opJA3MHZfZqbTZYck/4hqkwMkzdihoW/J7uPp1jjvyFGx2hDjGW2lUXeVv3GMytlkrdHdIwGtrI4zPSItbDzKJ5XSgjVV/1T0tZ2EyZcjTM/WY1qX+DAop9sToqrAwCYIMZCxku6zH2y/g1j+YzvZXx3GALn3g2ciL3v6O7IyRWNyTOG2teB/mJNYfeCaw+8V5mMsCH21Sr6QT637TPdz7wL2Qd2bHWCI9Zr2HrFLtcx/midlh94rZZD9nyx1hig+o1ROd5o6c91Cn3E87a89BojnSJ9oJRpHSikcsi1sbsGYrZJo5CN8zNQOZp3+szbxvNOMcJo8+CcD1lzYKtycS/T8Cg93vBdQA7Djec3cqPMy/tlfr09xJMztB9JI3bQLR6SlM4zxG0GTgQVC90brTE2nuzkc7YG3mMMfaKudzmCTGxK2VrONTX/AFCejTgTzKN/FQ/8hPS1flEx5ifWLdBRKnOZb0nJmZjQNoNjCNvBvEKIC+TAsYZoFhAMgTnmLucgw7+0XfMpEZIA8Ws3jDxd5ZHC1k9F07fRpPPuJvdNP+0WDJwJILZFbfWNWRa2QXIiEbxM+4bzRv8AWI2DeaIMoVqZVrILYOZZTW58zgiYfWrXruUJncRFNVYgySczSsLktRgyRi5uz13ZT+pZJ5X6q8+hkg+PL2J2o+z3tOwAjGTiAr2hg+JY9eW7so7YEXfPJ5h3I3PJi9jZiSZqwoGDh1PzPT0bop+J5VjvPUaQ5pQ/Ey5uCPWrhjEqdp2cOMzOYUUMo8ufmDPMVjoC8E0K3ME8UdAHHrF3jLxd9pSIwvZFn5jLxdhvLI4Cwmt058UATLIjmlftRZ090LVmi7ZEA8uGyJR5DyLQndvEn5j10SsG80RHSMDrm1yn4mfWuWBImn1ap7tVWlYySJqdL/DrZWy9s/E9DH+EY8kXrbM5NG5UHt5HtJPYroEAA7eBJH0oOpAazkSxMHWfLtOlt5nbPTS3OuYF5YmUaSbNUFQOen0Bzpq/sJ5gnaej6Wc6Sv7SWXgydXwh2cM7OGZ2YkVbiBaFYwTGKOgTGCbiEaCeAdAni7w7GAfmUiMAfmAcRm0Rd5RHAW5hkyETAPrBGMVahKqQrEglicY5jpXsI3p3D1P6GEJzOU2G8DwqfuxlbWVW7TYv2AgeL0ybyb8AbopYOZrLTW48wPHJidtKM3aPzey7xljaQVljZlV9v1akjeeq0S5rB+JlP0/wqw1mFPoxMf6dqVC9m7Y9QJsx7bEsuSMlsP8Ab8SQJ19IJGH/APWSWszWZKHAxO4HMGgPvLzI2e6luVMoeIQyjSZdcFAN56DpJ/2iTz4E3ukH/aAexMTI9jJ1X5NCcMgM4ZmMRVzBN8y7QTRWOijesC0K0E0A6BPxAsN4dt4FuY6CCsizjmMtAuJVHC5EJTU9m9eMr7yrCMaOzwlfbOSOJSIk+AtS26fT2F2G4zgRTQ02msdyZsO+TCfUG9n7iQO7GMQ19601OwIHCx9mRdoVvNvggkt5mwQPaMaVA9o8NGRQMd2OZWjtZwHbygZEbN61IqAjGcwpqhJXdGfqnzc6s7P27AGBt19mmGETHGAI1WyrYbTgnJJidqfVapmcAqOBOTo6k+UU+t1x37hvJHglAAHaNpI1v2Jt6IBgToM6ZzeCR7ESplScZlzBtFLrdFQd5udIP+2P9RmENjNnoxzU4/5RMi2M3Ur6WaizjSKZCZnowFDBtCNBNzFY6ZQwTQrGBbaKOgbcQLcwjfEEZSIxRoF4VoJo6ADMJpXFZfOOJQztCqzOGGdo6Viy4DF1SlewDuY8wRrFjqr4IB7j8yXDuIKjAQYl/DrrCt7DeMl5sm3QTyqAUAHdsYslQ1Gpdn/LkKJHLWWVKuQACxxIe3TsuHJOe45jK+RNgfVO1KvAp2bIXIllrr01I7iS2M5MHXUbf47uAMk4ltStlx8NQMhNzOdg2Mo3atiSrbHcbSTVXSv2j8vEkb/gLQ2u+4nDImxnT7zmeknTKGV7dsy8h4gLxkLsDmavRPy2g+4mYw3mj0Y4ssHwIJfkj1L+jRrrIZUGdJmejzypMETvLsYJjFaHRVjBNLMYNjFoZMG5gmhGMGY6GTBtBtCNBmOjiuJKTh2nZWsFnYLziFCsutNh2DHzHJl9aAiKicttn5ha1KAsWz2iKvbZayMEyAcxk/BPl2GoqdAzOw/LtFHSy5rcAYOwMb1dxStVceZjjaUpbFYJUgZhuxf7A6kNXRWirvkZAlg4Bd8EEiRrVa8b5wcYlNTYq+bONsYh1bWDT4Fn1jBiN9j7SSKyFQSRkj3kgo7Y0uJMwj02jlG/tBFWH8pH7Rrs3xkn5KmXXecCEngy35RkwMdzSOWBRvCdIvVta9anfsz/AJmP1PqAqBVD5jOfhW1m6q2T+as/9iMsb0tsz5Z7UezzOMZz0nJnMxVjBMcSzmCY7xWMirGDYyzHeUc7wUOmUaUPMs0H6xkGyrShl2g4QkHMrWSt2wySZcbzlSsbz2ciMt3QrZH1IQlWBIJxtOVtwwBCmcs0mosI7VAIOc4jH0dxReQAOMSywTrgm5xE21Ndr1nJJDcYhrrwvZ5gFYw9ehC7gDIG0U1WlKdneuVU7zpYZICmmzunIFbOME7mLZWx6yQCDkkS9pRO9F2XtAghTQuCDsu/MmkdYfwaP/xkgRqAQCDtJOqXsB7jynkCc7Kz/KJ0DaTES2Z0cFVX6BIaqj/IJ2SdqZwnd0rRXHL0qfuJSnpGj0lhuoqVXAIyBHpx/wAjfaHXKqsZPcWnCdpTukJ2gXBUo+8EwlnOIJngHRDtBNzIz7wbNvBQyOmVnC05mdQSEQbGddpVUez8ikxkmw3XJAd4bSuKr2sIyAJVNLcWxgARp9OK9JaOWK8x8f1yKyU2mqDJr6yQO2Nu6hOBvMbQVFrA77Ku+8cvt7s74zxPU8GSSV0iNaCTiUcqykMNoqXIE4tpzvmC0ymkZTwV8ttYK/qjH0OltXKopB9olW3tx7Q1TvUc1Hb1U8TJkwat4gtl/wDSdN6JJC/Xr61vmSQ7WQ7UzXkMElyuNjL5k6JknMzuYWqsEZMfHic3QHOkBlLM9jfaNmoGUagEESr6aXgCyo8+b2RiGB5lvqVI5j9vSyxJ7oL/AEY/rM748y6zwELNQD6wDXj3muOj49v7S69IX1/6g+PP0P8AIxowTdnjJkAtc5CN++09KvTKRjbiFTRUr/KI66d+RX1cfCPOVaPU2nCrH6eiOVzZYfsJuKip+US2ZaOGK5RCXUzfBgDR1UtgoCR6neX24AjevrPiBlGcwS6WwjJ2mbJjyOTUeCkckWrYH0lLcFCPiWcFGIPpA3WADt9SJlcZJ7lE7KAkr2LCJUo53MlSYGfWGVZzz5GtNnUluRa047Zfw6/0ywWWxFTkK2inh1/plhShH5Z0AcmW7gBHUmvIrB+BV7SThs3kg7r9gpnmem9c4Dmek0uvS1Rhp8po1XsZr6Hqr1EeabJ4WuA0nwfTEdSQWO0aS6thsw+08boOtq4CuZqpbXcMo+DOxZO3s0Snjs9BkTs8+31lQzTYWAHBMVu67r9KcWaZnHqVGZqjliyfaZ6mSeWp/GejJ7bvIw9G2hl/GHTSxHiLt/ylBNLPRzmZgJ+K+nPxav8AcTl34r6fXw4J+8FhUJPwegk9Z46/8a1AkVJn9o70Xqmr6tZ3sprpH7EzrGeOSVs9GTAliDCZius1NOnANrhc8Qk6sMGDczucxBNfpywItX+8tqOp6WgZa1f2M5hphdRSGIccj/My7K3tv7guB8xaz8QjU3+Boh3e7egj1doVQCd5i6qS4RpxRkt2ESojmECAQJvAHME+pHvMOyLVJjhZRKNaPSJnUg+sGb8+sFs5Yxw2/Mo93pE/FOIPxHJJwYKk+EOoId8T5kiHc/6TJF0ZPQ2lHzFUPoYZHdfecwQYRDkT3rsypUHp1joZq6XrT04y0xSmeBLKmIjxxkFy8HsdL+InsAA2jq3PqyC2O0zxNLlCMTY0fVPDKhjsJyxwQrZp6jodFthbsG/xF2/Demdh5cfaO0dXqcbn0j1OqrfgjeUFtmM/Q6VwoqUgf8Y3pOk9PVcW0rn3xNVcYySN/mUcVHlhF072NbaoytT03Sl1r09ajffAnp+j6ddPpwAMTIB09dgfu4jS9YrrXtX0gTSdtnShOUaRqa7V16LTvdawCqP7z5j17rlmv1bOGPYPygT1XUdemsTtsGR7YmJfo6HOVQD9oHkiUxYJL/Tzn1+qGyvZ/czqPrNZaqWvZ2nkn0m6uhqH8ohlqrThRFeZeEW+O292N9MFOkqFdK4PqT6zRFmTu4Ex+4LwZDd8mZvpdtWV7T8G0bqxzYYJr6R65/eY5unPFnXFcRO7L8s1zq6hwBKnXj0WZBtMqbTOcpeEd2Uara9vT/uDbXP8TLNp95U2H3g1S9jrFE0vrX9xJMrxPmSDVL2HtxMEyqciSSbzzUHSXEkk5HPk6svkiSSEC5LCxxwxh6NTcp2saSScURqafVXnGbDGfEc8sZJJmyN2aca2OZOeZwkySSRZFGJ33lGY45kkhGRUsc8zmTJJA+TiHiUJMkk7wE4TOAmSSFHFSTBknHMkkAGDZj7yjM3vJJGQCnc3vJJJCA//2Q=="/>
          <p:cNvSpPr>
            <a:spLocks noChangeAspect="1" noChangeArrowheads="1"/>
          </p:cNvSpPr>
          <p:nvPr/>
        </p:nvSpPr>
        <p:spPr bwMode="auto">
          <a:xfrm>
            <a:off x="120650" y="-1330325"/>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6" name="Picture 10" descr="http://www.mis-recetas.org/foto/foto/1133/grande/DSC00173.jpg"/>
          <p:cNvPicPr>
            <a:picLocks noChangeAspect="1" noChangeArrowheads="1"/>
          </p:cNvPicPr>
          <p:nvPr/>
        </p:nvPicPr>
        <p:blipFill>
          <a:blip r:embed="rId3" cstate="print"/>
          <a:srcRect/>
          <a:stretch>
            <a:fillRect/>
          </a:stretch>
        </p:blipFill>
        <p:spPr bwMode="auto">
          <a:xfrm>
            <a:off x="5638800" y="3276600"/>
            <a:ext cx="2686050" cy="3581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Cena</a:t>
            </a:r>
            <a:r>
              <a:rPr lang="en-US" dirty="0" smtClean="0"/>
              <a:t> en Costa Rica</a:t>
            </a:r>
            <a:endParaRPr lang="en-US" dirty="0"/>
          </a:p>
        </p:txBody>
      </p:sp>
      <p:pic>
        <p:nvPicPr>
          <p:cNvPr id="40962" name="Picture 2" descr="http://costaricainfoblog.com/wp-content/uploads/2008/12/typical-costa-rican-meal-300x224.jpg"/>
          <p:cNvPicPr>
            <a:picLocks noChangeAspect="1" noChangeArrowheads="1"/>
          </p:cNvPicPr>
          <p:nvPr/>
        </p:nvPicPr>
        <p:blipFill>
          <a:blip r:embed="rId2" cstate="print"/>
          <a:srcRect/>
          <a:stretch>
            <a:fillRect/>
          </a:stretch>
        </p:blipFill>
        <p:spPr bwMode="auto">
          <a:xfrm>
            <a:off x="685800" y="1600200"/>
            <a:ext cx="2857500" cy="2133601"/>
          </a:xfrm>
          <a:prstGeom prst="rect">
            <a:avLst/>
          </a:prstGeom>
          <a:noFill/>
        </p:spPr>
      </p:pic>
      <p:pic>
        <p:nvPicPr>
          <p:cNvPr id="40964" name="Picture 4" descr="Mondongo"/>
          <p:cNvPicPr>
            <a:picLocks noChangeAspect="1" noChangeArrowheads="1"/>
          </p:cNvPicPr>
          <p:nvPr/>
        </p:nvPicPr>
        <p:blipFill>
          <a:blip r:embed="rId3" cstate="print"/>
          <a:srcRect/>
          <a:stretch>
            <a:fillRect/>
          </a:stretch>
        </p:blipFill>
        <p:spPr bwMode="auto">
          <a:xfrm>
            <a:off x="4648200" y="2209800"/>
            <a:ext cx="3759197" cy="2819400"/>
          </a:xfrm>
          <a:prstGeom prst="rect">
            <a:avLst/>
          </a:prstGeom>
          <a:noFill/>
        </p:spPr>
      </p:pic>
      <p:pic>
        <p:nvPicPr>
          <p:cNvPr id="40966" name="Picture 6" descr="Fried Plantains"/>
          <p:cNvPicPr>
            <a:picLocks noChangeAspect="1" noChangeArrowheads="1"/>
          </p:cNvPicPr>
          <p:nvPr/>
        </p:nvPicPr>
        <p:blipFill>
          <a:blip r:embed="rId4" cstate="print"/>
          <a:srcRect/>
          <a:stretch>
            <a:fillRect/>
          </a:stretch>
        </p:blipFill>
        <p:spPr bwMode="auto">
          <a:xfrm>
            <a:off x="1524000" y="4343400"/>
            <a:ext cx="2667000" cy="2000252"/>
          </a:xfrm>
          <a:prstGeom prst="rect">
            <a:avLst/>
          </a:prstGeom>
          <a:noFill/>
        </p:spPr>
      </p:pic>
      <p:sp>
        <p:nvSpPr>
          <p:cNvPr id="3" name="Content Placeholder 2"/>
          <p:cNvSpPr>
            <a:spLocks noGrp="1"/>
          </p:cNvSpPr>
          <p:nvPr>
            <p:ph idx="1"/>
          </p:nvPr>
        </p:nvSpPr>
        <p:spPr>
          <a:xfrm>
            <a:off x="5334000" y="4495800"/>
            <a:ext cx="2286000" cy="914400"/>
          </a:xfrm>
        </p:spPr>
        <p:txBody>
          <a:bodyPr/>
          <a:lstStyle/>
          <a:p>
            <a:pPr>
              <a:buNone/>
            </a:pPr>
            <a:r>
              <a:rPr lang="en-US" dirty="0" err="1" smtClean="0">
                <a:solidFill>
                  <a:schemeClr val="tx1">
                    <a:lumMod val="95000"/>
                  </a:schemeClr>
                </a:solidFill>
              </a:rPr>
              <a:t>Mondongo</a:t>
            </a:r>
            <a:r>
              <a:rPr lang="en-US" dirty="0" smtClean="0"/>
              <a:t>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1153</TotalTime>
  <Words>915</Words>
  <Application>Microsoft Office PowerPoint</Application>
  <PresentationFormat>On-screen Show (4:3)</PresentationFormat>
  <Paragraphs>79</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Costa Rica</vt:lpstr>
      <vt:lpstr>«Tico»</vt:lpstr>
      <vt:lpstr>Slide 3</vt:lpstr>
      <vt:lpstr>Slide 4</vt:lpstr>
      <vt:lpstr>Desayuno en Costa Rica</vt:lpstr>
      <vt:lpstr>Almuerzo en Costa Rica</vt:lpstr>
      <vt:lpstr>Slide 7</vt:lpstr>
      <vt:lpstr>Meriendas en Costa Rica</vt:lpstr>
      <vt:lpstr>Cena en Costa Rica</vt:lpstr>
      <vt:lpstr>¿Qué hora es en Costa Rica?</vt:lpstr>
      <vt:lpstr>Slide 11</vt:lpstr>
      <vt:lpstr>Un tema frecuente del artista Adrián Gómez son  los niños (children) y los columpios (swings).</vt:lpstr>
      <vt:lpstr>Slide 13</vt:lpstr>
      <vt:lpstr>Independence Day</vt:lpstr>
      <vt:lpstr>Slide 15</vt:lpstr>
      <vt:lpstr>The unit of currency in Costa Rica is called the colón, which is divided into 100 céntimos. Sometimes the colón is called a peso.</vt:lpstr>
      <vt:lpstr>Slide 17</vt:lpstr>
      <vt:lpstr>Slide 18</vt:lpstr>
      <vt:lpstr>Slide 19</vt:lpstr>
      <vt:lpstr>Familia en el Volcán Arenal (1989) by Jeannette Carballo</vt:lpstr>
      <vt:lpstr>Aguas Termales El Tabacón en Arenal está  cerca de un volcán.</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Jodi Grice</dc:creator>
  <cp:lastModifiedBy>angelica.musil</cp:lastModifiedBy>
  <cp:revision>106</cp:revision>
  <dcterms:created xsi:type="dcterms:W3CDTF">2010-06-25T17:02:44Z</dcterms:created>
  <dcterms:modified xsi:type="dcterms:W3CDTF">2011-11-08T18:47:43Z</dcterms:modified>
</cp:coreProperties>
</file>