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0" r:id="rId2"/>
    <p:sldId id="256" r:id="rId3"/>
    <p:sldId id="266" r:id="rId4"/>
    <p:sldId id="271" r:id="rId5"/>
    <p:sldId id="265" r:id="rId6"/>
    <p:sldId id="264" r:id="rId7"/>
    <p:sldId id="259" r:id="rId8"/>
    <p:sldId id="260" r:id="rId9"/>
    <p:sldId id="268" r:id="rId10"/>
    <p:sldId id="277" r:id="rId11"/>
    <p:sldId id="278" r:id="rId12"/>
    <p:sldId id="273" r:id="rId13"/>
    <p:sldId id="263" r:id="rId14"/>
    <p:sldId id="272" r:id="rId15"/>
    <p:sldId id="267" r:id="rId16"/>
    <p:sldId id="269" r:id="rId17"/>
    <p:sldId id="270" r:id="rId18"/>
    <p:sldId id="276" r:id="rId19"/>
    <p:sldId id="279" r:id="rId20"/>
    <p:sldId id="262" r:id="rId21"/>
    <p:sldId id="274" r:id="rId22"/>
    <p:sldId id="275" r:id="rId23"/>
    <p:sldId id="261" r:id="rId24"/>
    <p:sldId id="258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54" autoAdjust="0"/>
    <p:restoredTop sz="94660"/>
  </p:normalViewPr>
  <p:slideViewPr>
    <p:cSldViewPr>
      <p:cViewPr varScale="1">
        <p:scale>
          <a:sx n="59" d="100"/>
          <a:sy n="59" d="100"/>
        </p:scale>
        <p:origin x="-68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268ADC-D64F-4AF5-92AA-0BE0E45EB70F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7BB00D-238A-417E-861A-0E5C4B93F69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http://fififinance.com/symbols/USDARS.FOREX?q=1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B00D-238A-417E-861A-0E5C4B93F695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http://www.minimum-wage.org/international/en/Argentina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B00D-238A-417E-861A-0E5C4B93F695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From word</a:t>
            </a:r>
            <a:r>
              <a:rPr lang="en-US" baseline="0" dirty="0" smtClean="0"/>
              <a:t> reference.com </a:t>
            </a:r>
          </a:p>
          <a:p>
            <a:r>
              <a:rPr lang="en-US" dirty="0" err="1" smtClean="0"/>
              <a:t>albiceleste</a:t>
            </a:r>
            <a:r>
              <a:rPr lang="en-US" dirty="0" smtClean="0"/>
              <a:t> </a:t>
            </a:r>
            <a:r>
              <a:rPr lang="en-US" dirty="0" err="1" smtClean="0"/>
              <a:t>adjetivo</a:t>
            </a:r>
            <a:r>
              <a:rPr lang="en-US" dirty="0" smtClean="0"/>
              <a:t> (</a:t>
            </a:r>
            <a:r>
              <a:rPr lang="en-US" dirty="0" err="1" smtClean="0"/>
              <a:t>Arg</a:t>
            </a:r>
            <a:r>
              <a:rPr lang="en-US" dirty="0" smtClean="0"/>
              <a:t>) (de </a:t>
            </a:r>
            <a:r>
              <a:rPr lang="en-US" dirty="0" err="1" smtClean="0"/>
              <a:t>selección</a:t>
            </a:r>
            <a:r>
              <a:rPr lang="en-US" dirty="0" smtClean="0"/>
              <a:t> </a:t>
            </a:r>
            <a:r>
              <a:rPr lang="en-US" dirty="0" err="1" smtClean="0"/>
              <a:t>argentina</a:t>
            </a:r>
            <a:r>
              <a:rPr lang="en-US" dirty="0" smtClean="0"/>
              <a:t>) of the </a:t>
            </a:r>
            <a:r>
              <a:rPr lang="en-US" dirty="0" err="1" smtClean="0"/>
              <a:t>Argentinian</a:t>
            </a:r>
            <a:r>
              <a:rPr lang="en-US" dirty="0" smtClean="0"/>
              <a:t> national team;</a:t>
            </a:r>
            <a:br>
              <a:rPr lang="en-US" dirty="0" smtClean="0"/>
            </a:br>
            <a:r>
              <a:rPr lang="en-US" dirty="0" smtClean="0"/>
              <a:t>un </a:t>
            </a:r>
            <a:r>
              <a:rPr lang="en-US" dirty="0" err="1" smtClean="0"/>
              <a:t>triunfo</a:t>
            </a:r>
            <a:r>
              <a:rPr lang="en-US" dirty="0" smtClean="0"/>
              <a:t> ~ an </a:t>
            </a:r>
            <a:r>
              <a:rPr lang="en-US" dirty="0" err="1" smtClean="0"/>
              <a:t>Argentinian</a:t>
            </a:r>
            <a:r>
              <a:rPr lang="en-US" dirty="0" smtClean="0"/>
              <a:t> victory </a:t>
            </a:r>
          </a:p>
          <a:p>
            <a:r>
              <a:rPr lang="en-US" dirty="0" smtClean="0"/>
              <a:t>(de color) </a:t>
            </a:r>
            <a:r>
              <a:rPr lang="en-US" dirty="0" err="1" smtClean="0"/>
              <a:t>skyblue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7BB00D-238A-417E-861A-0E5C4B93F695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977E18-4EF7-4504-BB95-ED730EA6B991}" type="datetimeFigureOut">
              <a:rPr lang="en-US" smtClean="0"/>
              <a:pPr/>
              <a:t>11/8/2011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8558C6-2676-41EC-A213-BACE09C9F03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jedsundwall.com/love-freedom-wear-a-red-hat/" TargetMode="External"/><Relationship Id="rId2" Type="http://schemas.openxmlformats.org/officeDocument/2006/relationships/hyperlink" Target="http://www.seashellsandsunflowers.com/2009/07/argentina-independence-day.html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oogle.com/imgres?imgurl=http://www.argentina-travel.org/images/argentina-people.jpg&amp;imgrefurl=http://www.argentina-travel.org/people.php&amp;h=282&amp;w=382&amp;sz=27&amp;tbnid=PFt6gjR3qIjbJM:&amp;tbnh=90&amp;tbnw=122&amp;prev=/search?q=people+from+Argentina+images&amp;tbm=isch&amp;tbo=u&amp;zoom=1&amp;q=people+from+Argentina+images&amp;docid=RjYZ8tD8F7SZjM&amp;hl=en&amp;sa=X&amp;ei=JIWdTraAKcKtsQLXtJmBCg&amp;sqi=2&amp;ved=0CDsQ9QEwBg&amp;dur=4429" TargetMode="External"/><Relationship Id="rId3" Type="http://schemas.openxmlformats.org/officeDocument/2006/relationships/hyperlink" Target="0" TargetMode="External"/><Relationship Id="rId7" Type="http://schemas.openxmlformats.org/officeDocument/2006/relationships/hyperlink" Target="http://www.google.com/imgres?imgurl=https://lh5.googleusercontent.com/_sD3A6Lxz3Z4/TW85rgkbmBI/AAAAAAAJa4Y/FseJ4ZEHe88/DSC_2399.JPG&amp;imgrefurl=http://buildersinternational.info/2011/03/26/argentina-2011-people-just-people-in-argentina/&amp;h=1600&amp;w=1063&amp;sz=107&amp;tbnid=LyEC-vHW-oAnjM:&amp;tbnh=186&amp;tbnw=123&amp;prev=/search?q=people+from+Argentina+images&amp;tbm=isch&amp;tbo=u&amp;zoom=1&amp;q=people+from+Argentina+images&amp;docid=v2onxtpEslDxuM&amp;hl=en&amp;sa=X&amp;ei=JIWdTraAKcKtsQLXtJmBCg&amp;sqi=2&amp;ved=0CCgQ9QEwAA&amp;dur=3433" TargetMode="External"/><Relationship Id="rId12" Type="http://schemas.openxmlformats.org/officeDocument/2006/relationships/hyperlink" Target="http://www.google.com/imgres?q=literacy&amp;num=10&amp;um=1&amp;hl=en&amp;biw=1280&amp;bih=699&amp;tbm=isch&amp;tbnid=rcV-SUdlulYvvM:&amp;imgrefurl=http://thinkwriteshare.bavts.org/groups/&amp;docid=SKzuXYwMNq0dUM&amp;imgurl=http://thinkwriteshare.bavts.org/groups/literacy/public/a610b.jpg&amp;w=750&amp;h=895&amp;ei=N8yeTvjiDua1sQLv1KXgCQ&amp;zoom=1&amp;iact=rc&amp;dur=385&amp;sig=105694901193420010360&amp;sqi=2&amp;page=1&amp;tbnh=143&amp;tbnw=118&amp;start=0&amp;ndsp=18&amp;ved=1t:429,r:8,s:0&amp;tx=47&amp;ty=61" TargetMode="External"/><Relationship Id="rId2" Type="http://schemas.openxmlformats.org/officeDocument/2006/relationships/hyperlink" Target="http://www.google.com/imgres?q=map+of+south+america&amp;num=10&amp;hl=en&amp;biw=1280&amp;bih=699&amp;tbm=isch&amp;tbnid=5aOz2vrN0yt-nM:&amp;imgrefurl=http://www.lib.utexas.edu/maps/americas.html&amp;docid=s0QHdRBCtHQRBM&amp;imgurl=http://www.lib.utexas.edu/maps/americas/south_america_pol98.jpg&amp;w=1106&amp;h=1436&amp;ei=eyecToqkEZSCsgLb88y8Cg&amp;zoom=1&amp;iact=hc&amp;vpx=297&amp;vpy=160&amp;dur=3&amp;hovh=256&amp;hovw=197&amp;tx=114&amp;ty=101&amp;sig=105694901193420010360&amp;sqi=2&amp;page=1&amp;tbnh=145&amp;tbnw=109&amp;start=0&amp;ndsp=24&amp;ved=1t:429,r:1,s: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rgentina.org.au/people.htm" TargetMode="External"/><Relationship Id="rId11" Type="http://schemas.openxmlformats.org/officeDocument/2006/relationships/hyperlink" Target="http://en.wikipedia.org/wiki/List_of_countries_by_literacy_rate" TargetMode="External"/><Relationship Id="rId5" Type="http://schemas.openxmlformats.org/officeDocument/2006/relationships/hyperlink" Target="http://www.google.com/imgres?q=buenos+aires+argentina&amp;num=10&amp;hl=en&amp;biw=1280&amp;bih=699&amp;tbm=isch&amp;tbnid=_v__-E4ZjHLCbM:&amp;imgrefurl=http://www.etraveltrips.com/blog/?p=1170&amp;docid=KZ8ixzWwwYT-bM&amp;imgurl=http://www.etraveltrips.com/blog/wp-content/uploads/2011/04/Buenos-aires-argentina_1.jpg&amp;w=800&amp;h=600&amp;ei=eyicTq79DqepsQKkl73cBA&amp;zoom=1&amp;iact=hc&amp;vpx=451&amp;vpy=345&amp;dur=456&amp;hovh=194&amp;hovw=259&amp;tx=157&amp;ty=94&amp;sig=105694901193420010360&amp;sqi=2&amp;page=1&amp;tbnh=149&amp;tbnw=205&amp;start=0&amp;ndsp=17&amp;ved=1t:429,r:7,s:0" TargetMode="External"/><Relationship Id="rId10" Type="http://schemas.openxmlformats.org/officeDocument/2006/relationships/hyperlink" Target="http://www.infohostels.com/notizia.php?chiave=666" TargetMode="External"/><Relationship Id="rId4" Type="http://schemas.openxmlformats.org/officeDocument/2006/relationships/hyperlink" Target="http://www.google.com/imgres?q=map+of+argentina&amp;num=10&amp;hl=en&amp;biw=1280&amp;bih=699&amp;tbm=isch&amp;tbnid=RLRCj1NbHvFKkM:&amp;imgrefurl=http://www.lonelyplanet.com/maps/south-america/argentina/&amp;docid=Ph7bFjpMDXbTMM&amp;imgurl=http://www.lonelyplanet.com/maps/south-america/argentina/map_of_argentina.jpg&amp;w=466&amp;h=350&amp;ei=GiicToXdNOWHsgLmiIHlBA&amp;zoom=1&amp;iact=hc&amp;vpx=185&amp;vpy=189&amp;dur=918&amp;hovh=194&amp;hovw=259&amp;tx=195&amp;ty=85&amp;sig=105694901193420010360&amp;sqi=2&amp;page=1&amp;tbnh=142&amp;tbnw=188&amp;start=0&amp;ndsp=24&amp;ved=1t:429,r:0,s:0" TargetMode="External"/><Relationship Id="rId9" Type="http://schemas.openxmlformats.org/officeDocument/2006/relationships/hyperlink" Target="http://www.google.com/imgres?q=people+from+Argentina+images&amp;hl=en&amp;sa=X&amp;noj=1&amp;tbm=isch&amp;prmd=imvns&amp;tbnid=J0nEih5BrhFSkM:&amp;imgrefurl=http://www.demotix.com/news/364701/argentina-beats-greece-and-south-koreans-celebrate-london&amp;docid=iQto0h_sd2KIVM&amp;imgurl=http://www.demotix.com/sites/default/files/imagecache/large_610x456_scaled/photos/argentina-beats-greece-and-south-koreans-celebrate-london_364231.jpg&amp;w=610&amp;h=433&amp;ei=UYadTtuIAerFsQKt7MXzCQ&amp;zoom=1&amp;iact=hc&amp;vpx=358&amp;vpy=379&amp;dur=2764&amp;hovh=189&amp;hovw=267&amp;tx=226&amp;ty=115&amp;sig=105694901193420010360&amp;page=14&amp;tbnh=145&amp;tbnw=222&amp;start=220&amp;ndsp=15&amp;ved=1t:429,r:6,s:220&amp;biw=1280&amp;bih=699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gif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Argentina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267200" y="1295400"/>
            <a:ext cx="43434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El </a:t>
            </a:r>
            <a:r>
              <a:rPr lang="en-US" sz="3200" dirty="0" err="1" smtClean="0"/>
              <a:t>almuerzo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Consists of meat dish, pasta, or pizza.</a:t>
            </a:r>
          </a:p>
          <a:p>
            <a:r>
              <a:rPr lang="en-US" sz="3200" dirty="0" smtClean="0"/>
              <a:t>A lot of Spanish and European influence in the food.</a:t>
            </a:r>
          </a:p>
          <a:p>
            <a:endParaRPr lang="en-US" dirty="0"/>
          </a:p>
        </p:txBody>
      </p:sp>
      <p:pic>
        <p:nvPicPr>
          <p:cNvPr id="36866" name="Picture 2" descr="http://ch4n.com/blog/wp-content/uploads/2009/02/img_22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09800"/>
            <a:ext cx="3675845" cy="2609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63246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 </a:t>
            </a:r>
            <a:r>
              <a:rPr lang="en-US" sz="3200" dirty="0" err="1" smtClean="0"/>
              <a:t>merienda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Cheeses, fruits, vegetables, pastries</a:t>
            </a:r>
          </a:p>
          <a:p>
            <a:endParaRPr lang="en-US" dirty="0"/>
          </a:p>
        </p:txBody>
      </p:sp>
      <p:pic>
        <p:nvPicPr>
          <p:cNvPr id="37890" name="Picture 2" descr="http://3.bp.blogspot.com/_CO2EpY5gwQk/SaG5Qh8NcHI/AAAAAAAAEHg/tctrU392dVU/s320/PloughmansLun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5200" y="2590800"/>
            <a:ext cx="2857500" cy="285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7200" y="457200"/>
            <a:ext cx="34290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La </a:t>
            </a:r>
            <a:r>
              <a:rPr lang="en-US" sz="3200" dirty="0" err="1" smtClean="0"/>
              <a:t>Cena</a:t>
            </a:r>
            <a:endParaRPr lang="en-US" sz="3200" dirty="0" smtClean="0"/>
          </a:p>
          <a:p>
            <a:endParaRPr lang="en-US" sz="2800" dirty="0" smtClean="0"/>
          </a:p>
          <a:p>
            <a:r>
              <a:rPr lang="en-US" sz="2800" dirty="0" smtClean="0"/>
              <a:t>*country is famous for its grass fed cattle and the gauchos who work the open range raising these animals. *meat is eaten with very little seasoning  *most traditional way to eat meat in Argentina is the </a:t>
            </a:r>
            <a:r>
              <a:rPr lang="en-US" sz="2800" b="1" i="1" dirty="0" err="1" smtClean="0"/>
              <a:t>asado</a:t>
            </a:r>
            <a:r>
              <a:rPr lang="en-US" sz="2800" dirty="0" smtClean="0"/>
              <a:t>, or barbecue</a:t>
            </a:r>
            <a:endParaRPr lang="en-US" sz="2800" dirty="0"/>
          </a:p>
        </p:txBody>
      </p:sp>
      <p:pic>
        <p:nvPicPr>
          <p:cNvPr id="7170" name="Picture 2" descr="http://www.visitargentina.net/files/imagecache/article-picture/images/argentina_stea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209800"/>
            <a:ext cx="3199713" cy="23336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57400" y="685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El </a:t>
            </a:r>
            <a:r>
              <a:rPr lang="en-US" sz="4400" b="1" dirty="0" err="1" smtClean="0"/>
              <a:t>Gobierno</a:t>
            </a:r>
            <a:endParaRPr lang="en-US" sz="4400" b="1" dirty="0"/>
          </a:p>
        </p:txBody>
      </p:sp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0" y="0"/>
            <a:ext cx="2286000" cy="0"/>
          </a:xfrm>
          <a:prstGeom prst="rect">
            <a:avLst/>
          </a:prstGeom>
          <a:solidFill>
            <a:srgbClr val="1C1C1C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7172" name="Picture 4" descr="Argentina Picture President: Argentina President meets S M Krishna | TopNew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09800"/>
            <a:ext cx="2667000" cy="3333750"/>
          </a:xfrm>
          <a:prstGeom prst="rect">
            <a:avLst/>
          </a:prstGeom>
          <a:noFill/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3124200" y="1752600"/>
            <a:ext cx="5715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Argentina is </a:t>
            </a:r>
            <a:r>
              <a:rPr lang="en-US" dirty="0" smtClean="0"/>
              <a:t>a Republic</a:t>
            </a:r>
            <a:r>
              <a:rPr lang="en-US" dirty="0" smtClean="0"/>
              <a:t>.  President is Head of State and Head of Government.</a:t>
            </a:r>
          </a:p>
          <a:p>
            <a:r>
              <a:rPr lang="en-US" dirty="0" smtClean="0"/>
              <a:t>The Current President is Cristina </a:t>
            </a:r>
            <a:r>
              <a:rPr lang="en-US" dirty="0" err="1" smtClean="0"/>
              <a:t>Fernández</a:t>
            </a:r>
            <a:r>
              <a:rPr lang="en-US" dirty="0" smtClean="0"/>
              <a:t> de Kirchner.  She is the first elected female President and was re-elected this month--October 2011.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conservapedia.com/images/5/5e/Argentina_the_Pink_Ho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1981200"/>
            <a:ext cx="5410200" cy="40576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7400" y="685800"/>
            <a:ext cx="533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La casa </a:t>
            </a:r>
            <a:r>
              <a:rPr lang="en-US" sz="4400" b="1" dirty="0" err="1" smtClean="0"/>
              <a:t>rosada</a:t>
            </a:r>
            <a:endParaRPr lang="en-US" sz="4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685800"/>
            <a:ext cx="5715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/>
              <a:t>Una</a:t>
            </a:r>
            <a:r>
              <a:rPr lang="en-US" sz="4400" b="1" dirty="0" smtClean="0"/>
              <a:t> persona </a:t>
            </a:r>
            <a:r>
              <a:rPr lang="en-US" sz="4400" b="1" dirty="0" err="1" smtClean="0"/>
              <a:t>famosa</a:t>
            </a:r>
            <a:endParaRPr lang="en-US" sz="4400" b="1" dirty="0"/>
          </a:p>
        </p:txBody>
      </p:sp>
      <p:pic>
        <p:nvPicPr>
          <p:cNvPr id="6146" name="Picture 2" descr="http://antena3.123listas.com/system/items/000/042/928/medium/galeria_r2_c2.gif?12937437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905000"/>
            <a:ext cx="2419350" cy="364807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29200" y="2590800"/>
            <a:ext cx="2514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Justo Lamas</a:t>
            </a:r>
          </a:p>
          <a:p>
            <a:pPr algn="ctr"/>
            <a:r>
              <a:rPr lang="en-US" sz="3200" dirty="0" smtClean="0"/>
              <a:t>singer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27078" y="838200"/>
            <a:ext cx="3650679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/>
              <a:t>Día</a:t>
            </a:r>
            <a:r>
              <a:rPr lang="en-US" sz="4400" dirty="0" smtClean="0"/>
              <a:t> de fiesta</a:t>
            </a:r>
          </a:p>
          <a:p>
            <a:pPr algn="ctr"/>
            <a:r>
              <a:rPr lang="en-US" sz="4400" dirty="0" smtClean="0"/>
              <a:t>El 17 de </a:t>
            </a:r>
            <a:r>
              <a:rPr lang="en-US" sz="4400" dirty="0" err="1" smtClean="0"/>
              <a:t>agosto</a:t>
            </a:r>
            <a:endParaRPr lang="en-US" sz="4400" dirty="0"/>
          </a:p>
        </p:txBody>
      </p:sp>
      <p:pic>
        <p:nvPicPr>
          <p:cNvPr id="7170" name="Picture 2" descr="http://photos1.blogger.com/blogger/1115/3528/320/IMG_05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2362200"/>
            <a:ext cx="2286000" cy="3048001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3719764" y="2590800"/>
            <a:ext cx="428835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err="1" smtClean="0"/>
              <a:t>Día</a:t>
            </a:r>
            <a:r>
              <a:rPr lang="en-US" sz="4400" dirty="0" smtClean="0"/>
              <a:t> de San </a:t>
            </a:r>
            <a:r>
              <a:rPr lang="en-US" sz="4400" dirty="0" err="1" smtClean="0"/>
              <a:t>Martín</a:t>
            </a:r>
            <a:endParaRPr lang="en-US" sz="4400" dirty="0" smtClean="0"/>
          </a:p>
        </p:txBody>
      </p:sp>
      <p:sp>
        <p:nvSpPr>
          <p:cNvPr id="5" name="Rectangle 4"/>
          <p:cNvSpPr/>
          <p:nvPr/>
        </p:nvSpPr>
        <p:spPr>
          <a:xfrm>
            <a:off x="4038600" y="3810000"/>
            <a:ext cx="3827843" cy="212365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dirty="0" smtClean="0"/>
              <a:t>Helped liberate </a:t>
            </a:r>
          </a:p>
          <a:p>
            <a:pPr algn="ctr"/>
            <a:r>
              <a:rPr lang="en-US" sz="4400" dirty="0" smtClean="0"/>
              <a:t>Argentina </a:t>
            </a:r>
          </a:p>
          <a:p>
            <a:pPr algn="ctr"/>
            <a:r>
              <a:rPr lang="en-US" sz="4400" dirty="0" smtClean="0"/>
              <a:t>from Spain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685800"/>
            <a:ext cx="70104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 smtClean="0"/>
              <a:t>Día</a:t>
            </a:r>
            <a:r>
              <a:rPr lang="en-US" sz="4800" dirty="0" smtClean="0"/>
              <a:t> de </a:t>
            </a:r>
            <a:r>
              <a:rPr lang="en-US" sz="4800" dirty="0" err="1" smtClean="0"/>
              <a:t>Independencia</a:t>
            </a:r>
            <a:endParaRPr lang="en-US" sz="4800" dirty="0" smtClean="0"/>
          </a:p>
          <a:p>
            <a:pPr algn="ctr"/>
            <a:endParaRPr lang="en-US" sz="4800" dirty="0" smtClean="0"/>
          </a:p>
          <a:p>
            <a:pPr algn="ctr"/>
            <a:r>
              <a:rPr lang="en-US" sz="4800" dirty="0" smtClean="0"/>
              <a:t>El 9 de </a:t>
            </a:r>
            <a:r>
              <a:rPr lang="en-US" sz="4800" dirty="0" err="1" smtClean="0"/>
              <a:t>julio</a:t>
            </a:r>
            <a:r>
              <a:rPr lang="en-US" sz="4800" dirty="0" smtClean="0"/>
              <a:t>, 1816</a:t>
            </a:r>
          </a:p>
          <a:p>
            <a:pPr algn="ctr"/>
            <a:endParaRPr lang="en-US" sz="5400" dirty="0"/>
          </a:p>
        </p:txBody>
      </p:sp>
      <p:pic>
        <p:nvPicPr>
          <p:cNvPr id="6146" name="Picture 2" descr="http://www.demotix.com/sites/default/files/imagecache/large_652x488_scaled/photos/celebrating-argentinas-independence-day-buenos-aires_7504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505200"/>
            <a:ext cx="4114800" cy="27326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6858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El </a:t>
            </a:r>
            <a:r>
              <a:rPr lang="en-US" sz="3200" b="1" dirty="0" err="1" smtClean="0"/>
              <a:t>dinero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743200" y="1524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peso </a:t>
            </a:r>
            <a:r>
              <a:rPr lang="en-US" sz="3200" b="1" dirty="0" err="1" smtClean="0"/>
              <a:t>argentino</a:t>
            </a:r>
            <a:endParaRPr lang="en-US" sz="3200" b="1" dirty="0"/>
          </a:p>
        </p:txBody>
      </p:sp>
      <p:pic>
        <p:nvPicPr>
          <p:cNvPr id="1026" name="Picture 2" descr="http://www.flixya.com/files-photo/m/o/n/monami57268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667000"/>
            <a:ext cx="4495800" cy="24816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3429000"/>
            <a:ext cx="3276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US $1 = </a:t>
            </a:r>
            <a:r>
              <a:rPr lang="en-US" sz="3200" b="1" dirty="0" err="1" smtClean="0"/>
              <a:t>Arg</a:t>
            </a:r>
            <a:r>
              <a:rPr lang="en-US" sz="3200" b="1" dirty="0" smtClean="0"/>
              <a:t> </a:t>
            </a:r>
            <a:r>
              <a:rPr lang="en-US" sz="3200" b="1" smtClean="0"/>
              <a:t>$4.24</a:t>
            </a:r>
            <a:endParaRPr lang="en-US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9200" y="1219200"/>
            <a:ext cx="65532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Argentina's minimum wage rate is 1,500 Argentine pesos a month</a:t>
            </a:r>
            <a:endParaRPr lang="en-US" sz="4400" dirty="0"/>
          </a:p>
        </p:txBody>
      </p:sp>
      <p:sp>
        <p:nvSpPr>
          <p:cNvPr id="3" name="TextBox 2"/>
          <p:cNvSpPr txBox="1"/>
          <p:nvPr/>
        </p:nvSpPr>
        <p:spPr>
          <a:xfrm>
            <a:off x="1371600" y="3962400"/>
            <a:ext cx="6553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About $354 per month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ttp://www.migrationinformation.org/DataHub/maps/map_southame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8400" y="-22755"/>
            <a:ext cx="4724400" cy="688075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828800" y="42672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Ocèano</a:t>
            </a:r>
            <a:r>
              <a:rPr lang="en-US" dirty="0" smtClean="0"/>
              <a:t> </a:t>
            </a:r>
            <a:r>
              <a:rPr lang="en-US" dirty="0" err="1" smtClean="0"/>
              <a:t>Pacífico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24600" y="4114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Ocèano</a:t>
            </a:r>
            <a:r>
              <a:rPr lang="en-US" dirty="0" smtClean="0"/>
              <a:t> Atlántico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Literacy Rate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219200"/>
          </a:xfrm>
        </p:spPr>
        <p:txBody>
          <a:bodyPr/>
          <a:lstStyle/>
          <a:p>
            <a:r>
              <a:rPr lang="en-US" dirty="0" smtClean="0"/>
              <a:t>The literacy rate for adults in Argentina is 97.6%.</a:t>
            </a:r>
          </a:p>
          <a:p>
            <a:endParaRPr lang="en-US" dirty="0"/>
          </a:p>
        </p:txBody>
      </p:sp>
      <p:pic>
        <p:nvPicPr>
          <p:cNvPr id="1026" name="Picture 2" descr="http://thinkwriteshare.bavts.org/groups/literacy/public/a610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7390" y="2286000"/>
            <a:ext cx="351201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6858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Los </a:t>
            </a:r>
            <a:r>
              <a:rPr lang="en-US" sz="4400" b="1" dirty="0" err="1" smtClean="0"/>
              <a:t>deportes</a:t>
            </a:r>
            <a:endParaRPr lang="en-US" sz="4400" b="1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equipo</a:t>
            </a:r>
            <a:r>
              <a:rPr lang="en-US" sz="2800" dirty="0" smtClean="0"/>
              <a:t> </a:t>
            </a:r>
            <a:r>
              <a:rPr lang="en-US" sz="2800" dirty="0" err="1" smtClean="0"/>
              <a:t>nacional</a:t>
            </a:r>
            <a:r>
              <a:rPr lang="en-US" sz="2800" dirty="0" smtClean="0"/>
              <a:t> – </a:t>
            </a:r>
            <a:r>
              <a:rPr lang="en-US" sz="2800" b="1" dirty="0" smtClean="0"/>
              <a:t>Los </a:t>
            </a:r>
            <a:r>
              <a:rPr lang="en-US" sz="2800" b="1" dirty="0" err="1" smtClean="0"/>
              <a:t>Albicelestes</a:t>
            </a:r>
            <a:endParaRPr lang="en-US" sz="28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667000" y="16002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El </a:t>
            </a:r>
            <a:r>
              <a:rPr lang="en-US" sz="2800" dirty="0" err="1" smtClean="0"/>
              <a:t>favorito</a:t>
            </a:r>
            <a:r>
              <a:rPr lang="en-US" sz="2800" dirty="0" smtClean="0"/>
              <a:t> : el </a:t>
            </a:r>
            <a:r>
              <a:rPr lang="en-US" sz="2800" dirty="0" err="1" smtClean="0"/>
              <a:t>fútbol</a:t>
            </a:r>
            <a:endParaRPr lang="en-US" sz="2800" dirty="0" smtClean="0"/>
          </a:p>
        </p:txBody>
      </p:sp>
      <p:pic>
        <p:nvPicPr>
          <p:cNvPr id="3074" name="Picture 2" descr="http://world-cup-wallpaper.com/wp-content/uploads/2011/03/argentina-football-national-tea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4384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52600" y="990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Las </a:t>
            </a:r>
            <a:r>
              <a:rPr lang="en-US" sz="4400" b="1" dirty="0" err="1" smtClean="0"/>
              <a:t>vacaciones</a:t>
            </a:r>
            <a:endParaRPr lang="en-US" sz="4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828800" y="1752600"/>
            <a:ext cx="5638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La Patagonia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2971800"/>
            <a:ext cx="41148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/>
              <a:t>Camping</a:t>
            </a:r>
          </a:p>
          <a:p>
            <a:pPr algn="ctr"/>
            <a:r>
              <a:rPr lang="en-US" sz="3600" b="1" dirty="0" smtClean="0"/>
              <a:t>Kayaking</a:t>
            </a:r>
          </a:p>
          <a:p>
            <a:pPr algn="ctr"/>
            <a:r>
              <a:rPr lang="en-US" sz="3600" b="1" dirty="0" smtClean="0"/>
              <a:t>Mountain climbing</a:t>
            </a:r>
          </a:p>
          <a:p>
            <a:pPr algn="ctr"/>
            <a:r>
              <a:rPr lang="en-US" sz="3600" b="1" dirty="0" smtClean="0"/>
              <a:t>skiing</a:t>
            </a:r>
          </a:p>
        </p:txBody>
      </p:sp>
      <p:pic>
        <p:nvPicPr>
          <p:cNvPr id="2050" name="Picture 2" descr="http://mikusgyula.com/wp-content/uploads/2011/06/Patagonia-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048000"/>
            <a:ext cx="3860800" cy="2895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900" dirty="0" smtClean="0">
                <a:hlinkClick r:id="rId2"/>
              </a:rPr>
              <a:t>http://www.seashellsandsunflowers.com/2009/07/argentina-independence-day.html</a:t>
            </a:r>
            <a:endParaRPr lang="en-US" sz="900" dirty="0" smtClean="0"/>
          </a:p>
          <a:p>
            <a:r>
              <a:rPr lang="en-US" sz="900" dirty="0" smtClean="0">
                <a:hlinkClick r:id="rId3"/>
              </a:rPr>
              <a:t>http://jedsundwall.com/love-freedom-wear-a-red-hat/</a:t>
            </a:r>
            <a:endParaRPr lang="en-US" sz="900" dirty="0" smtClean="0"/>
          </a:p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sz="900" dirty="0" smtClean="0">
                <a:hlinkClick r:id="rId2"/>
              </a:rPr>
              <a:t>http://www.google.com/imgres?q=map+of+south+america&amp;num=10&amp;hl=en&amp;biw=1280&amp;bih=699&amp;tbm=isch&amp;tbnid=5aOz2vrN0yt-nM:&amp;imgrefurl=http://www.lib.utexas.edu/maps/americas.html&amp;docid=s0QHdRBCtHQRBM&amp;imgurl=http://www.lib.utexas.edu/maps/americas/south_america_pol98.jpg&amp;w=1106&amp;h=1436&amp;ei=eyecToqkEZSCsgLb88y8Cg&amp;zoom=1&amp;iact=hc&amp;vpx=297&amp;vpy=160&amp;dur=3&amp;hovh=256&amp;hovw=197&amp;tx=114&amp;ty=101&amp;sig=105694901193420010360&amp;sqi=2&amp;page=1&amp;tbnh=145&amp;tbnw=109&amp;start=0&amp;ndsp=24&amp;ved=1t:429,r:1,s:</a:t>
            </a:r>
            <a:r>
              <a:rPr lang="en-US" sz="900" dirty="0" smtClean="0">
                <a:hlinkClick r:id="rId3"/>
              </a:rPr>
              <a:t>0</a:t>
            </a:r>
            <a:endParaRPr lang="en-US" sz="900" dirty="0" smtClean="0"/>
          </a:p>
          <a:p>
            <a:r>
              <a:rPr lang="en-US" sz="900" dirty="0" smtClean="0">
                <a:hlinkClick r:id="rId4"/>
              </a:rPr>
              <a:t>http://www.google.com/imgres?q=map+of+argentina&amp;num=10&amp;hl=en&amp;biw=1280&amp;bih=699&amp;tbm=isch&amp;tbnid=RLRCj1NbHvFKkM:&amp;imgrefurl=http://www.lonelyplanet.com/maps/south-america/argentina/&amp;docid=Ph7bFjpMDXbTMM&amp;imgurl=http://www.lonelyplanet.com/maps/south-america/argentina/map_of_argentina.jpg&amp;w=466&amp;h=350&amp;ei=GiicToXdNOWHsgLmiIHlBA&amp;zoom=1&amp;iact=hc&amp;vpx=185&amp;vpy=189&amp;dur=918&amp;hovh=194&amp;hovw=259&amp;tx=195&amp;ty=85&amp;sig=105694901193420010360&amp;sqi=2&amp;page=1&amp;tbnh=142&amp;tbnw=188&amp;start=0&amp;ndsp=24&amp;ved=1t:429,r:0,s:0</a:t>
            </a:r>
            <a:endParaRPr lang="en-US" sz="900" dirty="0" smtClean="0"/>
          </a:p>
          <a:p>
            <a:r>
              <a:rPr lang="en-US" sz="900" dirty="0" smtClean="0">
                <a:hlinkClick r:id="rId5"/>
              </a:rPr>
              <a:t>http://www.google.com/imgres?q=buenos+aires+argentina&amp;num=10&amp;hl=en&amp;biw=1280&amp;bih=699&amp;tbm=isch&amp;tbnid=_v__-E4ZjHLCbM:&amp;imgrefurl=http://www.etraveltrips.com/blog/%3Fp%3D1170&amp;docid=KZ8ixzWwwYT-bM&amp;imgurl=http://www.etraveltrips.com/blog/wp-content/uploads/2011/04/Buenos-aires-argentina_1.jpg&amp;w=800&amp;h=600&amp;ei=eyicTq79DqepsQKkl73cBA&amp;zoom=1&amp;iact=hc&amp;vpx=451&amp;vpy=345&amp;dur=456&amp;hovh=194&amp;hovw=259&amp;tx=157&amp;ty=94&amp;sig=105694901193420010360&amp;sqi=2&amp;page=1&amp;tbnh=149&amp;tbnw=205&amp;start=0&amp;ndsp=17&amp;ved=1t:429,r:7,s:0</a:t>
            </a:r>
            <a:endParaRPr lang="en-US" sz="900" dirty="0" smtClean="0"/>
          </a:p>
          <a:p>
            <a:r>
              <a:rPr lang="en-US" sz="900" dirty="0" smtClean="0">
                <a:hlinkClick r:id="rId6"/>
              </a:rPr>
              <a:t>http://www.argentina.org.au/people.htm</a:t>
            </a:r>
            <a:endParaRPr lang="en-US" sz="900" dirty="0" smtClean="0"/>
          </a:p>
          <a:p>
            <a:r>
              <a:rPr lang="en-US" sz="900" dirty="0" smtClean="0">
                <a:hlinkClick r:id="rId7"/>
              </a:rPr>
              <a:t>http://www.google.com/imgres?imgurl=https://lh5.googleusercontent.com/_sD3A6Lxz3Z4/TW85rgkbmBI/AAAAAAAJa4Y/FseJ4ZEHe88/DSC_2399.JPG&amp;imgrefurl=http://buildersinternational.info/2011/03/26/argentina-2011-people-just-people-in-argentina/&amp;h=1600&amp;w=1063&amp;sz=107&amp;tbnid=LyEC-vHW-oAnjM:&amp;tbnh=186&amp;tbnw=123&amp;prev=/search%3Fq%3Dpeople%2Bfrom%2BArgentina%2Bimages%26tbm%3Disch%26tbo%3Du&amp;zoom=1&amp;q=people+from+Argentina+images&amp;docid=v2onxtpEslDxuM&amp;hl=en&amp;sa=X&amp;ei=JIWdTraAKcKtsQLXtJmBCg&amp;sqi=2&amp;ved=0CCgQ9QEwAA&amp;dur=3433</a:t>
            </a:r>
            <a:endParaRPr lang="en-US" sz="900" dirty="0" smtClean="0"/>
          </a:p>
          <a:p>
            <a:r>
              <a:rPr lang="en-US" sz="900" dirty="0" smtClean="0">
                <a:hlinkClick r:id="rId8"/>
              </a:rPr>
              <a:t>http://www.google.com/imgres?imgurl=http://www.argentina-travel.org/images/argentina-people.jpg&amp;imgrefurl=http://www.argentina-travel.org/people.php&amp;h=282&amp;w=382&amp;sz=27&amp;tbnid=PFt6gjR3qIjbJM:&amp;tbnh=90&amp;tbnw=122&amp;prev=/search%3Fq%3Dpeople%2Bfrom%2BArgentina%2Bimages%26tbm%3Disch%26tbo%3Du&amp;zoom=1&amp;q=people+from+Argentina+images&amp;docid=RjYZ8tD8F7SZjM&amp;hl=en&amp;sa=X&amp;ei=JIWdTraAKcKtsQLXtJmBCg&amp;sqi=2&amp;ved=0CDsQ9QEwBg&amp;dur=4429</a:t>
            </a:r>
            <a:endParaRPr lang="en-US" sz="900" dirty="0" smtClean="0"/>
          </a:p>
          <a:p>
            <a:r>
              <a:rPr lang="en-US" sz="900" dirty="0" smtClean="0">
                <a:hlinkClick r:id="rId9"/>
              </a:rPr>
              <a:t>http://www.google.com/imgres?q=people+from+Argentina+images&amp;hl=en&amp;sa=X&amp;noj=1&amp;tbm=isch&amp;prmd=imvns&amp;tbnid=J0nEih5BrhFSkM:&amp;imgrefurl=http://www.demotix.com/news/364701/argentina-beats-greece-and-south-koreans-celebrate-london&amp;docid=iQto0h_sd2KIVM&amp;imgurl=http://www.demotix.com/sites/default/files/imagecache/large_610x456_scaled/photos/argentina-beats-greece-and-south-koreans-celebrate-london_364231.jpg&amp;w=610&amp;h=433&amp;ei=UYadTtuIAerFsQKt7MXzCQ&amp;zoom=1&amp;iact=hc&amp;vpx=358&amp;vpy=379&amp;dur=2764&amp;hovh=189&amp;hovw=267&amp;tx=226&amp;ty=115&amp;sig=105694901193420010360&amp;page=14&amp;tbnh=145&amp;tbnw=222&amp;start=220&amp;ndsp=15&amp;ved=1t:429,r:6,s:220&amp;biw=1280&amp;bih=699</a:t>
            </a:r>
            <a:endParaRPr lang="en-US" sz="900" dirty="0" smtClean="0"/>
          </a:p>
          <a:p>
            <a:r>
              <a:rPr lang="en-US" sz="900" dirty="0" smtClean="0">
                <a:hlinkClick r:id="rId10"/>
              </a:rPr>
              <a:t>http://www.infohostels.com/notizia.php?chiave=666</a:t>
            </a:r>
            <a:endParaRPr lang="en-US" sz="900" dirty="0" smtClean="0"/>
          </a:p>
          <a:p>
            <a:r>
              <a:rPr lang="en-US" sz="900" dirty="0" smtClean="0">
                <a:hlinkClick r:id="rId11"/>
              </a:rPr>
              <a:t>http://en.wikipedia.org/wiki/List_of_countries_by_literacy_rate</a:t>
            </a:r>
            <a:endParaRPr lang="en-US" sz="900" dirty="0" smtClean="0"/>
          </a:p>
          <a:p>
            <a:r>
              <a:rPr lang="en-US" sz="900" dirty="0" smtClean="0">
                <a:hlinkClick r:id="rId12"/>
              </a:rPr>
              <a:t>http://www.google.com/imgres?q=literacy&amp;num=10&amp;um=1&amp;hl=en&amp;biw=1280&amp;bih=699&amp;tbm=isch&amp;tbnid=rcV-SUdlulYvvM:&amp;imgrefurl=http://thinkwriteshare.bavts.org/groups/&amp;docid=SKzuXYwMNq0dUM&amp;imgurl=http://thinkwriteshare.bavts.org/groups/literacy/public/a610b.jpg&amp;w=750&amp;h=895&amp;ei=N8yeTvjiDua1sQLv1KXgCQ&amp;zoom=1&amp;iact=rc&amp;dur=385&amp;sig=105694901193420010360&amp;sqi=2&amp;page=1&amp;tbnh=143&amp;tbnw=118&amp;start=0&amp;ndsp=18&amp;ved=1t:429,r:8,s:0&amp;tx=47&amp;ty=61</a:t>
            </a:r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 smtClean="0"/>
          </a:p>
          <a:p>
            <a:endParaRPr lang="en-US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geography.about.com/library/blank/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914400"/>
            <a:ext cx="3162300" cy="50673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05400" y="23622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Buenos Aires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029200" y="29718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Mar del Plata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4876800" y="190500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Rosario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114800" y="5334000"/>
            <a:ext cx="2667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Tierra del Fuego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362200" y="1828800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Mendoza</a:t>
            </a:r>
            <a:endParaRPr lang="en-US" sz="2800" dirty="0"/>
          </a:p>
        </p:txBody>
      </p:sp>
      <p:sp>
        <p:nvSpPr>
          <p:cNvPr id="11" name="Oval 10"/>
          <p:cNvSpPr/>
          <p:nvPr/>
        </p:nvSpPr>
        <p:spPr>
          <a:xfrm>
            <a:off x="4800600" y="30480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2" name="Oval 11"/>
          <p:cNvSpPr/>
          <p:nvPr/>
        </p:nvSpPr>
        <p:spPr>
          <a:xfrm>
            <a:off x="4648200" y="2057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5-Point Star 12"/>
          <p:cNvSpPr/>
          <p:nvPr/>
        </p:nvSpPr>
        <p:spPr>
          <a:xfrm>
            <a:off x="4876800" y="2514600"/>
            <a:ext cx="228600" cy="22860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3962400" y="2057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3962400" y="5486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429000" y="1143000"/>
            <a:ext cx="106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XX</a:t>
            </a:r>
          </a:p>
          <a:p>
            <a:r>
              <a:rPr lang="en-US" dirty="0" smtClean="0"/>
              <a:t>     XX</a:t>
            </a:r>
          </a:p>
          <a:p>
            <a:r>
              <a:rPr lang="en-US" dirty="0" smtClean="0"/>
              <a:t>   XX</a:t>
            </a:r>
          </a:p>
          <a:p>
            <a:r>
              <a:rPr lang="en-US" dirty="0" smtClean="0"/>
              <a:t>   XX</a:t>
            </a:r>
          </a:p>
          <a:p>
            <a:r>
              <a:rPr lang="en-US" dirty="0" smtClean="0"/>
              <a:t>   XX</a:t>
            </a:r>
          </a:p>
          <a:p>
            <a:r>
              <a:rPr lang="en-US" dirty="0" smtClean="0"/>
              <a:t>   XX</a:t>
            </a:r>
          </a:p>
          <a:p>
            <a:r>
              <a:rPr lang="en-US" dirty="0" smtClean="0"/>
              <a:t> XX</a:t>
            </a:r>
          </a:p>
          <a:p>
            <a:r>
              <a:rPr lang="en-US" dirty="0" smtClean="0"/>
              <a:t>XX</a:t>
            </a:r>
          </a:p>
          <a:p>
            <a:r>
              <a:rPr lang="en-US" dirty="0" smtClean="0"/>
              <a:t>XX</a:t>
            </a:r>
          </a:p>
          <a:p>
            <a:r>
              <a:rPr lang="en-US" dirty="0" smtClean="0"/>
              <a:t>XX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XX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28600" y="2971800"/>
            <a:ext cx="29718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With brown Xs drawn in and label (Cordillera 	de los) Andes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8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343400" y="1524000"/>
            <a:ext cx="10668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XX</a:t>
            </a:r>
          </a:p>
          <a:p>
            <a:r>
              <a:rPr lang="en-US" dirty="0" smtClean="0"/>
              <a:t>     XX</a:t>
            </a:r>
          </a:p>
          <a:p>
            <a:r>
              <a:rPr lang="en-US" dirty="0" smtClean="0"/>
              <a:t>   XX</a:t>
            </a:r>
          </a:p>
          <a:p>
            <a:r>
              <a:rPr lang="en-US" dirty="0" smtClean="0"/>
              <a:t>   X</a:t>
            </a:r>
          </a:p>
          <a:p>
            <a:r>
              <a:rPr lang="en-US" dirty="0" smtClean="0"/>
              <a:t>   X</a:t>
            </a:r>
          </a:p>
          <a:p>
            <a:r>
              <a:rPr lang="en-US" dirty="0" smtClean="0"/>
              <a:t>   X</a:t>
            </a:r>
          </a:p>
          <a:p>
            <a:r>
              <a:rPr lang="en-US" dirty="0" smtClean="0"/>
              <a:t> X</a:t>
            </a:r>
          </a:p>
          <a:p>
            <a:r>
              <a:rPr lang="en-US" dirty="0" smtClean="0"/>
              <a:t>XX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X</a:t>
            </a:r>
          </a:p>
          <a:p>
            <a:r>
              <a:rPr lang="en-US" dirty="0" smtClean="0"/>
              <a:t>XX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295400"/>
            <a:ext cx="2971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Shade in and label </a:t>
            </a:r>
          </a:p>
          <a:p>
            <a:r>
              <a:rPr lang="en-US" sz="2800" dirty="0" smtClean="0"/>
              <a:t>Pampas and Patagonia</a:t>
            </a:r>
            <a:endParaRPr lang="en-US" sz="2800" dirty="0"/>
          </a:p>
        </p:txBody>
      </p:sp>
      <p:pic>
        <p:nvPicPr>
          <p:cNvPr id="1026" name="Picture 2" descr="http://www.destination360.com/south-america/argentina/images/s/map-of-patagon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33800" y="1447800"/>
            <a:ext cx="3952875" cy="41433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876800" y="2057400"/>
            <a:ext cx="1600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Pampas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4495800" y="3733800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Patagonia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proudtobebritish.co.uk/Product_Images/XLarge/Argenti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447800"/>
            <a:ext cx="44958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95600" y="990600"/>
            <a:ext cx="3124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La </a:t>
            </a:r>
            <a:r>
              <a:rPr lang="en-US" sz="4400" dirty="0" err="1" smtClean="0"/>
              <a:t>bandera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Argentina’s Independence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5638800" cy="5638800"/>
          </a:xfrm>
        </p:spPr>
        <p:txBody>
          <a:bodyPr>
            <a:normAutofit fontScale="25000" lnSpcReduction="20000"/>
          </a:bodyPr>
          <a:lstStyle/>
          <a:p>
            <a:r>
              <a:rPr lang="en-US" sz="10000" dirty="0" smtClean="0"/>
              <a:t>July 9, 1816 is when Argentina declared it’s Independence from Spain.</a:t>
            </a:r>
          </a:p>
          <a:p>
            <a:endParaRPr lang="en-US" sz="10000" dirty="0" smtClean="0"/>
          </a:p>
          <a:p>
            <a:r>
              <a:rPr lang="en-US" sz="10000" dirty="0" smtClean="0"/>
              <a:t>This is the Coat of Arms for Argentina.</a:t>
            </a:r>
          </a:p>
          <a:p>
            <a:r>
              <a:rPr lang="en-US" sz="10000" dirty="0" smtClean="0"/>
              <a:t>The rising sun=birth of a new nation</a:t>
            </a:r>
          </a:p>
          <a:p>
            <a:r>
              <a:rPr lang="en-US" sz="10000" dirty="0" smtClean="0"/>
              <a:t>The blue and white background=the clear sky and the Río de la Plata</a:t>
            </a:r>
          </a:p>
          <a:p>
            <a:r>
              <a:rPr lang="en-US" sz="10000" dirty="0" smtClean="0"/>
              <a:t>The laurels=Argentina’s successful struggle for freedom</a:t>
            </a:r>
          </a:p>
          <a:p>
            <a:r>
              <a:rPr lang="en-US" sz="10000" dirty="0" smtClean="0"/>
              <a:t>The joining hands=solidarity of the Argentine people</a:t>
            </a:r>
          </a:p>
          <a:p>
            <a:r>
              <a:rPr lang="en-US" sz="10000" dirty="0" smtClean="0"/>
              <a:t>The staff=the power of the people’s union.</a:t>
            </a:r>
          </a:p>
          <a:p>
            <a:r>
              <a:rPr lang="en-US" sz="10000" dirty="0" smtClean="0"/>
              <a:t>The red hat is just red but does exemplify the motto </a:t>
            </a:r>
            <a:r>
              <a:rPr lang="en-US" sz="10000" i="1" dirty="0" smtClean="0"/>
              <a:t>En Unión y Libertad</a:t>
            </a:r>
            <a:r>
              <a:rPr lang="en-US" sz="10000" dirty="0" smtClean="0"/>
              <a:t> (In Union and Liberty).</a:t>
            </a:r>
          </a:p>
          <a:p>
            <a:pPr>
              <a:buNone/>
            </a:pPr>
            <a:endParaRPr lang="en-US" sz="6000" dirty="0" smtClean="0"/>
          </a:p>
          <a:p>
            <a:endParaRPr lang="en-US" dirty="0"/>
          </a:p>
        </p:txBody>
      </p:sp>
      <p:pic>
        <p:nvPicPr>
          <p:cNvPr id="4098" name="Picture 2" descr="http://lh6.ggpht.com/_nHPS76Hpj2w/SlVkifKjA7I/AAAAAAAAAZo/jKP8gYHdL9c/CoatofArmsArgentina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6926" y="1524000"/>
            <a:ext cx="3127074" cy="4419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People from Argentina are called </a:t>
            </a:r>
            <a:r>
              <a:rPr lang="en-US" dirty="0" err="1" smtClean="0"/>
              <a:t>argentinos</a:t>
            </a:r>
            <a:r>
              <a:rPr lang="en-US" dirty="0" smtClean="0"/>
              <a:t>/as</a:t>
            </a:r>
            <a:endParaRPr lang="en-US" dirty="0"/>
          </a:p>
        </p:txBody>
      </p:sp>
      <p:pic>
        <p:nvPicPr>
          <p:cNvPr id="2050" name="Picture 2" descr="http://www.argentina.org.au/images/peopl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6209"/>
            <a:ext cx="3276600" cy="2445578"/>
          </a:xfrm>
          <a:prstGeom prst="rect">
            <a:avLst/>
          </a:prstGeom>
          <a:noFill/>
        </p:spPr>
      </p:pic>
      <p:pic>
        <p:nvPicPr>
          <p:cNvPr id="2052" name="Picture 4" descr="https://lh5.googleusercontent.com/_sD3A6Lxz3Z4/TW85rgkbmBI/AAAAAAAJa4Y/FseJ4ZEHe88/DSC_239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578183"/>
            <a:ext cx="2438400" cy="3670217"/>
          </a:xfrm>
          <a:prstGeom prst="rect">
            <a:avLst/>
          </a:prstGeom>
          <a:noFill/>
        </p:spPr>
      </p:pic>
      <p:pic>
        <p:nvPicPr>
          <p:cNvPr id="2054" name="Picture 6" descr="http://www.argentina-travel.org/images/argentina-peopl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37701" y="1600200"/>
            <a:ext cx="3406300" cy="2514600"/>
          </a:xfrm>
          <a:prstGeom prst="rect">
            <a:avLst/>
          </a:prstGeom>
          <a:noFill/>
        </p:spPr>
      </p:pic>
      <p:pic>
        <p:nvPicPr>
          <p:cNvPr id="2056" name="Picture 8" descr="http://www.demotix.com/sites/default/files/imagecache/large_610x456_scaled/photos/argentina-beats-greece-and-south-koreans-celebrate-london_36423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311421"/>
            <a:ext cx="3323287" cy="2358989"/>
          </a:xfrm>
          <a:prstGeom prst="rect">
            <a:avLst/>
          </a:prstGeom>
          <a:noFill/>
        </p:spPr>
      </p:pic>
      <p:pic>
        <p:nvPicPr>
          <p:cNvPr id="2058" name="Picture 10" descr="http://www.infohostels.com/immagini/news/66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9633" y="4267200"/>
            <a:ext cx="3434367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Buenos Aires—the Capital</a:t>
            </a:r>
            <a:endParaRPr lang="en-US" dirty="0"/>
          </a:p>
        </p:txBody>
      </p:sp>
      <p:pic>
        <p:nvPicPr>
          <p:cNvPr id="4098" name="Picture 2" descr="http://www.etraveltrips.com/blog/wp-content/uploads/2011/04/Buenos-aires-argentina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457200"/>
            <a:ext cx="4343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El </a:t>
            </a:r>
            <a:r>
              <a:rPr lang="en-US" sz="3200" dirty="0" err="1" smtClean="0"/>
              <a:t>desayuno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Strong coffee, toast with butter, jam, or a spread known as </a:t>
            </a:r>
            <a:r>
              <a:rPr lang="en-US" sz="3200" dirty="0" err="1" smtClean="0"/>
              <a:t>dulce</a:t>
            </a:r>
            <a:r>
              <a:rPr lang="en-US" sz="3200" dirty="0" smtClean="0"/>
              <a:t> de </a:t>
            </a:r>
            <a:r>
              <a:rPr lang="en-US" sz="3200" dirty="0" err="1" smtClean="0"/>
              <a:t>leche</a:t>
            </a:r>
            <a:r>
              <a:rPr lang="en-US" sz="3200" dirty="0" smtClean="0"/>
              <a:t>, pastries and fruit, juice </a:t>
            </a:r>
          </a:p>
          <a:p>
            <a:endParaRPr lang="en-US" dirty="0"/>
          </a:p>
        </p:txBody>
      </p:sp>
      <p:pic>
        <p:nvPicPr>
          <p:cNvPr id="6146" name="Picture 2" descr="http://farm5.static.flickr.com/4014/4682116948_c8a226c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3276600"/>
            <a:ext cx="3657600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532</Words>
  <Application>Microsoft Office PowerPoint</Application>
  <PresentationFormat>On-screen Show (4:3)</PresentationFormat>
  <Paragraphs>124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Argentina</vt:lpstr>
      <vt:lpstr>Slide 2</vt:lpstr>
      <vt:lpstr>Slide 3</vt:lpstr>
      <vt:lpstr>Slide 4</vt:lpstr>
      <vt:lpstr>Slide 5</vt:lpstr>
      <vt:lpstr>Argentina’s Independence</vt:lpstr>
      <vt:lpstr>People from Argentina are called argentinos/as</vt:lpstr>
      <vt:lpstr>Buenos Aires—the Capital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Literacy Rate</vt:lpstr>
      <vt:lpstr>Slide 21</vt:lpstr>
      <vt:lpstr>Slide 22</vt:lpstr>
      <vt:lpstr>References</vt:lpstr>
      <vt:lpstr>References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Argentina</dc:title>
  <dc:creator>jennifer.sedlacek</dc:creator>
  <cp:lastModifiedBy>angelica.musil</cp:lastModifiedBy>
  <cp:revision>72</cp:revision>
  <dcterms:created xsi:type="dcterms:W3CDTF">2011-10-17T13:04:07Z</dcterms:created>
  <dcterms:modified xsi:type="dcterms:W3CDTF">2011-11-08T18:29:26Z</dcterms:modified>
</cp:coreProperties>
</file>