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9C7C11-2203-407B-A9E4-68037FD001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D1828A-0B28-46C8-812D-8581C1399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99CA8-7D3D-4346-8848-CC7294D3F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C8026-57B9-458D-BCAB-C5E3DDC81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73205B-E6B0-47A7-B083-6B68309E6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B7167-0697-4C1D-824D-B37EC98372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6C5EB-0056-41E5-B541-E25EA72E6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81AAB-2461-4A96-BEA9-620554ED2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4B2D2-D8A4-426C-B8E6-50A1DB62B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B54D3-9CF1-4AD6-886C-DE4C25863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4D11E-DDBD-4317-9A64-EEA382E20F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1C112-9F9E-4DB4-AF15-A35BBAD33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52AFD-9609-4B38-B3AF-FC62D87A1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73885-9273-4981-82F1-111A23491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73355-FDD7-4A77-9E9F-8186CF644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33F8-78E9-49A3-9FA8-F6AC45228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5BB18-D3A0-4827-B463-270B494DD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F95F2-970A-409C-A0A1-6DDDA7632D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895F0-F2B0-4A88-975E-AE7050AF59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CFBB-C2B9-4009-9BF8-D2E743463B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62473-B28B-4417-8F3B-3F203A027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75DCA-66BE-4DD9-874E-8DFA31FAA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730C2-F89B-4E32-905F-EB422BEA62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7B5C0F-9512-4262-B87F-A77244426C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F3E0C9-81C5-4507-ACDC-30C3FBDCA7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Adverbs with -</a:t>
            </a:r>
            <a:r>
              <a:rPr lang="en-US" dirty="0" err="1" smtClean="0"/>
              <a:t>mente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67744" y="1340768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Adverbs modify verbs and adjectives.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3356992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In English, they usually end in -</a:t>
            </a:r>
            <a:r>
              <a:rPr lang="en-US" sz="3600" dirty="0" err="1" smtClean="0">
                <a:latin typeface="Century Gothic" pitchFamily="34" charset="0"/>
              </a:rPr>
              <a:t>ly</a:t>
            </a:r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340768"/>
            <a:ext cx="5328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Example:</a:t>
            </a:r>
          </a:p>
          <a:p>
            <a:endParaRPr lang="en-US" sz="3600" dirty="0">
              <a:latin typeface="Century Gothic" pitchFamily="34" charset="0"/>
            </a:endParaRPr>
          </a:p>
          <a:p>
            <a:r>
              <a:rPr lang="en-US" sz="3600" dirty="0">
                <a:latin typeface="Century Gothic" pitchFamily="34" charset="0"/>
              </a:rPr>
              <a:t>q</a:t>
            </a:r>
            <a:r>
              <a:rPr lang="en-US" sz="3600" dirty="0" smtClean="0">
                <a:latin typeface="Century Gothic" pitchFamily="34" charset="0"/>
              </a:rPr>
              <a:t>uick	&gt;&gt;&gt; quickly</a:t>
            </a:r>
          </a:p>
          <a:p>
            <a:endParaRPr lang="en-US" sz="3600" dirty="0">
              <a:latin typeface="Century Gothic" pitchFamily="34" charset="0"/>
            </a:endParaRPr>
          </a:p>
          <a:p>
            <a:r>
              <a:rPr lang="en-US" sz="3600" dirty="0" smtClean="0">
                <a:latin typeface="Century Gothic" pitchFamily="34" charset="0"/>
              </a:rPr>
              <a:t>He ran quickly.</a:t>
            </a:r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196752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In Spanish, if an adjective has one form, just add –</a:t>
            </a:r>
            <a:r>
              <a:rPr lang="en-US" sz="3600" dirty="0" err="1" smtClean="0">
                <a:latin typeface="Century Gothic" pitchFamily="34" charset="0"/>
              </a:rPr>
              <a:t>mente</a:t>
            </a:r>
            <a:r>
              <a:rPr lang="en-US" sz="3600" dirty="0" smtClean="0">
                <a:latin typeface="Century Gothic" pitchFamily="34" charset="0"/>
              </a:rPr>
              <a:t>.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3212976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Century Gothic" pitchFamily="34" charset="0"/>
              </a:rPr>
              <a:t>p</a:t>
            </a:r>
            <a:r>
              <a:rPr lang="en-US" sz="3600" dirty="0" err="1" smtClean="0">
                <a:latin typeface="Century Gothic" pitchFamily="34" charset="0"/>
              </a:rPr>
              <a:t>obre</a:t>
            </a:r>
            <a:endParaRPr lang="en-US" sz="3600" dirty="0" smtClean="0">
              <a:latin typeface="Century Gothic" pitchFamily="34" charset="0"/>
            </a:endParaRPr>
          </a:p>
          <a:p>
            <a:r>
              <a:rPr lang="en-US" sz="3600" dirty="0" smtClean="0">
                <a:latin typeface="Century Gothic" pitchFamily="34" charset="0"/>
              </a:rPr>
              <a:t>poor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321297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mente</a:t>
            </a:r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378904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ly</a:t>
            </a:r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124744"/>
            <a:ext cx="22322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entury Gothic" pitchFamily="34" charset="0"/>
              </a:rPr>
              <a:t>brillante</a:t>
            </a:r>
            <a:endParaRPr lang="en-US" sz="3600" dirty="0" smtClean="0">
              <a:latin typeface="Century Gothic" pitchFamily="34" charset="0"/>
            </a:endParaRPr>
          </a:p>
          <a:p>
            <a:endParaRPr lang="en-US" sz="3600" dirty="0">
              <a:latin typeface="Century Gothic" pitchFamily="34" charset="0"/>
            </a:endParaRPr>
          </a:p>
          <a:p>
            <a:r>
              <a:rPr lang="en-US" sz="3600" dirty="0" smtClean="0">
                <a:latin typeface="Century Gothic" pitchFamily="34" charset="0"/>
              </a:rPr>
              <a:t>   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fuerte</a:t>
            </a:r>
            <a:endParaRPr lang="en-US" sz="3600" dirty="0" smtClean="0">
              <a:latin typeface="Century Gothic" pitchFamily="34" charset="0"/>
            </a:endParaRPr>
          </a:p>
          <a:p>
            <a:endParaRPr lang="en-US" sz="3600" dirty="0" smtClean="0">
              <a:latin typeface="Century Gothic" pitchFamily="34" charset="0"/>
            </a:endParaRPr>
          </a:p>
          <a:p>
            <a:r>
              <a:rPr lang="en-US" sz="3600" dirty="0" smtClean="0">
                <a:latin typeface="Century Gothic" pitchFamily="34" charset="0"/>
              </a:rPr>
              <a:t>     </a:t>
            </a:r>
            <a:r>
              <a:rPr lang="en-US" sz="3600" dirty="0" smtClean="0">
                <a:latin typeface="Century Gothic" pitchFamily="34" charset="0"/>
              </a:rPr>
              <a:t>  </a:t>
            </a:r>
            <a:r>
              <a:rPr lang="en-US" sz="3600" dirty="0" err="1" smtClean="0">
                <a:latin typeface="Century Gothic" pitchFamily="34" charset="0"/>
              </a:rPr>
              <a:t>triste</a:t>
            </a:r>
            <a:endParaRPr lang="en-US" sz="3600" dirty="0" smtClean="0">
              <a:latin typeface="Century Gothic" pitchFamily="34" charset="0"/>
            </a:endParaRPr>
          </a:p>
          <a:p>
            <a:endParaRPr lang="en-US" sz="3600" dirty="0" smtClean="0">
              <a:latin typeface="Century Gothic" pitchFamily="34" charset="0"/>
            </a:endParaRPr>
          </a:p>
          <a:p>
            <a:r>
              <a:rPr lang="en-US" sz="3600" dirty="0" smtClean="0">
                <a:latin typeface="Century Gothic" pitchFamily="34" charset="0"/>
              </a:rPr>
              <a:t>     </a:t>
            </a:r>
            <a:r>
              <a:rPr lang="en-US" sz="3600" dirty="0" err="1" smtClean="0">
                <a:latin typeface="Century Gothic" pitchFamily="34" charset="0"/>
              </a:rPr>
              <a:t>débil</a:t>
            </a:r>
            <a:endParaRPr lang="en-US" sz="3600" dirty="0">
              <a:latin typeface="Century Gothic" pitchFamily="34" charset="0"/>
            </a:endParaRPr>
          </a:p>
          <a:p>
            <a:endParaRPr lang="en-US" sz="3600" dirty="0" smtClean="0"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7864" y="1124744"/>
            <a:ext cx="19442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mente</a:t>
            </a:r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mente</a:t>
            </a:r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mente</a:t>
            </a:r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mente</a:t>
            </a:r>
            <a:endParaRPr lang="en-US" sz="3600" dirty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3600" dirty="0" smtClean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1124744"/>
            <a:ext cx="23762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smtClean="0">
                <a:latin typeface="Century Gothic" pitchFamily="34" charset="0"/>
              </a:rPr>
              <a:t>brilliant</a:t>
            </a:r>
            <a:endParaRPr lang="en-US" sz="3600" dirty="0" smtClean="0">
              <a:latin typeface="Century Gothic" pitchFamily="34" charset="0"/>
            </a:endParaRPr>
          </a:p>
          <a:p>
            <a:endParaRPr lang="en-US" sz="3600" dirty="0" smtClean="0">
              <a:latin typeface="Century Gothic" pitchFamily="34" charset="0"/>
            </a:endParaRPr>
          </a:p>
          <a:p>
            <a:r>
              <a:rPr lang="en-US" sz="3600" dirty="0" smtClean="0">
                <a:latin typeface="Century Gothic" pitchFamily="34" charset="0"/>
              </a:rPr>
              <a:t> strong</a:t>
            </a:r>
            <a:endParaRPr lang="en-US" sz="3600" dirty="0" smtClean="0">
              <a:latin typeface="Century Gothic" pitchFamily="34" charset="0"/>
            </a:endParaRPr>
          </a:p>
          <a:p>
            <a:endParaRPr lang="en-US" sz="3600" dirty="0" smtClean="0">
              <a:latin typeface="Century Gothic" pitchFamily="34" charset="0"/>
            </a:endParaRPr>
          </a:p>
          <a:p>
            <a:r>
              <a:rPr lang="en-US" sz="3600" dirty="0" smtClean="0">
                <a:latin typeface="Century Gothic" pitchFamily="34" charset="0"/>
              </a:rPr>
              <a:t>     sad</a:t>
            </a:r>
          </a:p>
          <a:p>
            <a:endParaRPr lang="en-US" sz="3600" dirty="0" smtClean="0">
              <a:latin typeface="Century Gothic" pitchFamily="34" charset="0"/>
            </a:endParaRPr>
          </a:p>
          <a:p>
            <a:r>
              <a:rPr lang="en-US" sz="3600" dirty="0" smtClean="0">
                <a:latin typeface="Century Gothic" pitchFamily="34" charset="0"/>
              </a:rPr>
              <a:t>  weak</a:t>
            </a:r>
            <a:endParaRPr lang="en-US" sz="3600" dirty="0">
              <a:latin typeface="Century Gothic" pitchFamily="34" charset="0"/>
            </a:endParaRPr>
          </a:p>
          <a:p>
            <a:endParaRPr lang="en-US" sz="3600" dirty="0" smtClean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1124744"/>
            <a:ext cx="20162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ly</a:t>
            </a:r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ly</a:t>
            </a:r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ly</a:t>
            </a:r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ly</a:t>
            </a:r>
            <a:endParaRPr lang="en-US" sz="3600" dirty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36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764704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If an adjective has a masc. / fem. form, just add –</a:t>
            </a:r>
            <a:r>
              <a:rPr lang="en-US" sz="3600" dirty="0" err="1" smtClean="0">
                <a:latin typeface="Century Gothic" pitchFamily="34" charset="0"/>
              </a:rPr>
              <a:t>mente</a:t>
            </a:r>
            <a:r>
              <a:rPr lang="en-US" sz="3600" dirty="0" smtClean="0">
                <a:latin typeface="Century Gothic" pitchFamily="34" charset="0"/>
              </a:rPr>
              <a:t> to the </a:t>
            </a:r>
            <a:r>
              <a:rPr lang="en-US" sz="3600" b="1" dirty="0" smtClean="0">
                <a:latin typeface="Century Gothic" pitchFamily="34" charset="0"/>
              </a:rPr>
              <a:t>feminine</a:t>
            </a:r>
            <a:r>
              <a:rPr lang="en-US" sz="3600" dirty="0" smtClean="0">
                <a:latin typeface="Century Gothic" pitchFamily="34" charset="0"/>
              </a:rPr>
              <a:t> form.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335699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entury Gothic" pitchFamily="34" charset="0"/>
              </a:rPr>
              <a:t>tranquilo</a:t>
            </a:r>
            <a:endParaRPr lang="en-US" sz="3600" dirty="0" smtClean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429309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entury Gothic" pitchFamily="34" charset="0"/>
              </a:rPr>
              <a:t>tranquil</a:t>
            </a:r>
            <a:r>
              <a:rPr lang="en-US" sz="3600" b="1" u="sng" dirty="0" err="1">
                <a:solidFill>
                  <a:srgbClr val="FF0000"/>
                </a:solidFill>
                <a:latin typeface="Century Gothic" pitchFamily="34" charset="0"/>
              </a:rPr>
              <a:t>a</a:t>
            </a:r>
            <a:endParaRPr lang="en-US" sz="3600" b="1" u="sng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429309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mente</a:t>
            </a:r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484784"/>
            <a:ext cx="2232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Century Gothic" pitchFamily="34" charset="0"/>
              </a:rPr>
              <a:t>p</a:t>
            </a:r>
            <a:r>
              <a:rPr lang="en-US" sz="3600" dirty="0" err="1" smtClean="0">
                <a:latin typeface="Century Gothic" pitchFamily="34" charset="0"/>
              </a:rPr>
              <a:t>erezoso</a:t>
            </a:r>
            <a:endParaRPr lang="en-US" sz="3600" dirty="0" smtClean="0">
              <a:latin typeface="Century Gothic" pitchFamily="34" charset="0"/>
            </a:endParaRPr>
          </a:p>
          <a:p>
            <a:endParaRPr lang="en-US" sz="3600" dirty="0">
              <a:latin typeface="Century Gothic" pitchFamily="34" charset="0"/>
            </a:endParaRPr>
          </a:p>
          <a:p>
            <a:r>
              <a:rPr lang="en-US" sz="3600" dirty="0" err="1" smtClean="0">
                <a:latin typeface="Century Gothic" pitchFamily="34" charset="0"/>
              </a:rPr>
              <a:t>último</a:t>
            </a:r>
            <a:endParaRPr lang="en-US" sz="3600" dirty="0" smtClean="0">
              <a:latin typeface="Century Gothic" pitchFamily="34" charset="0"/>
            </a:endParaRPr>
          </a:p>
          <a:p>
            <a:endParaRPr lang="en-US" sz="3600" dirty="0">
              <a:latin typeface="Century Gothic" pitchFamily="34" charset="0"/>
            </a:endParaRPr>
          </a:p>
          <a:p>
            <a:endParaRPr lang="en-US" sz="3600" dirty="0">
              <a:latin typeface="Century Gothic" pitchFamily="34" charset="0"/>
            </a:endParaRPr>
          </a:p>
          <a:p>
            <a:endParaRPr lang="en-US" sz="3600" dirty="0" smtClean="0"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3968" y="1484784"/>
            <a:ext cx="2232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entury Gothic" pitchFamily="34" charset="0"/>
              </a:rPr>
              <a:t>perezos</a:t>
            </a:r>
            <a:r>
              <a:rPr lang="en-US" sz="3600" b="1" u="sng" dirty="0" err="1" smtClean="0">
                <a:solidFill>
                  <a:srgbClr val="FF0000"/>
                </a:solidFill>
                <a:latin typeface="Century Gothic" pitchFamily="34" charset="0"/>
              </a:rPr>
              <a:t>a</a:t>
            </a:r>
            <a:endParaRPr lang="en-US" sz="3600" b="1" u="sng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3600" dirty="0">
              <a:latin typeface="Century Gothic" pitchFamily="34" charset="0"/>
            </a:endParaRPr>
          </a:p>
          <a:p>
            <a:r>
              <a:rPr lang="en-US" sz="3600" dirty="0" err="1" smtClean="0">
                <a:latin typeface="Century Gothic" pitchFamily="34" charset="0"/>
              </a:rPr>
              <a:t>últim</a:t>
            </a:r>
            <a:r>
              <a:rPr lang="en-US" sz="3600" b="1" u="sng" dirty="0" err="1" smtClean="0">
                <a:solidFill>
                  <a:srgbClr val="FF0000"/>
                </a:solidFill>
                <a:latin typeface="Century Gothic" pitchFamily="34" charset="0"/>
              </a:rPr>
              <a:t>a</a:t>
            </a:r>
            <a:endParaRPr lang="en-US" sz="3600" b="1" u="sng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3600" dirty="0">
              <a:latin typeface="Century Gothic" pitchFamily="34" charset="0"/>
            </a:endParaRPr>
          </a:p>
          <a:p>
            <a:endParaRPr lang="en-US" sz="3600" dirty="0">
              <a:latin typeface="Century Gothic" pitchFamily="34" charset="0"/>
            </a:endParaRPr>
          </a:p>
          <a:p>
            <a:endParaRPr lang="en-US" sz="3600" dirty="0" smtClean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148478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mente</a:t>
            </a:r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256490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Century Gothic" pitchFamily="34" charset="0"/>
              </a:rPr>
              <a:t>mente</a:t>
            </a:r>
            <a:endParaRPr lang="en-US" sz="3600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031_slide">
  <a:themeElements>
    <a:clrScheme name="Office Theme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ind_2031_slide</Template>
  <TotalTime>261</TotalTime>
  <Words>95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ind_2031_slide</vt:lpstr>
      <vt:lpstr>1_Default Design</vt:lpstr>
      <vt:lpstr>Adverbs with -mente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 with -mente</dc:title>
  <dc:creator>angelica.musil</dc:creator>
  <cp:lastModifiedBy>angelica.musil</cp:lastModifiedBy>
  <cp:revision>20</cp:revision>
  <dcterms:created xsi:type="dcterms:W3CDTF">2011-11-02T13:04:03Z</dcterms:created>
  <dcterms:modified xsi:type="dcterms:W3CDTF">2011-11-02T19:23:51Z</dcterms:modified>
</cp:coreProperties>
</file>